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439" r:id="rId2"/>
    <p:sldId id="352" r:id="rId3"/>
    <p:sldId id="444" r:id="rId4"/>
    <p:sldId id="481" r:id="rId5"/>
    <p:sldId id="482" r:id="rId6"/>
    <p:sldId id="483" r:id="rId7"/>
    <p:sldId id="484" r:id="rId8"/>
    <p:sldId id="480" r:id="rId9"/>
    <p:sldId id="485" r:id="rId10"/>
    <p:sldId id="450" r:id="rId11"/>
    <p:sldId id="489" r:id="rId12"/>
    <p:sldId id="493" r:id="rId13"/>
    <p:sldId id="490" r:id="rId14"/>
    <p:sldId id="491" r:id="rId15"/>
    <p:sldId id="492" r:id="rId16"/>
    <p:sldId id="488" r:id="rId17"/>
    <p:sldId id="494" r:id="rId18"/>
    <p:sldId id="495" r:id="rId19"/>
    <p:sldId id="452" r:id="rId20"/>
    <p:sldId id="448" r:id="rId21"/>
    <p:sldId id="447" r:id="rId22"/>
    <p:sldId id="461" r:id="rId23"/>
    <p:sldId id="496" r:id="rId24"/>
    <p:sldId id="459" r:id="rId25"/>
    <p:sldId id="497" r:id="rId26"/>
    <p:sldId id="498" r:id="rId27"/>
    <p:sldId id="464" r:id="rId28"/>
    <p:sldId id="477" r:id="rId29"/>
    <p:sldId id="501" r:id="rId30"/>
    <p:sldId id="502" r:id="rId31"/>
    <p:sldId id="504" r:id="rId32"/>
    <p:sldId id="505" r:id="rId33"/>
    <p:sldId id="503" r:id="rId34"/>
    <p:sldId id="506" r:id="rId35"/>
    <p:sldId id="507" r:id="rId36"/>
    <p:sldId id="262" r:id="rId37"/>
    <p:sldId id="474" r:id="rId38"/>
    <p:sldId id="508" r:id="rId39"/>
    <p:sldId id="510" r:id="rId40"/>
    <p:sldId id="511" r:id="rId41"/>
    <p:sldId id="512" r:id="rId42"/>
    <p:sldId id="513" r:id="rId43"/>
    <p:sldId id="509" r:id="rId44"/>
  </p:sldIdLst>
  <p:sldSz cx="9144000" cy="6858000" type="screen4x3"/>
  <p:notesSz cx="7023100" cy="93091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ไม่มีลักษณะ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7" autoAdjust="0"/>
    <p:restoredTop sz="89070" autoAdjust="0"/>
  </p:normalViewPr>
  <p:slideViewPr>
    <p:cSldViewPr>
      <p:cViewPr varScale="1">
        <p:scale>
          <a:sx n="73" d="100"/>
          <a:sy n="73" d="100"/>
        </p:scale>
        <p:origin x="170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652" y="-108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3E37DA-CE5A-4B25-A5E8-B55394D5727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7FDE227-2EA7-499C-8D6E-836C6DF37045}">
      <dgm:prSet/>
      <dgm:spPr/>
      <dgm:t>
        <a:bodyPr/>
        <a:lstStyle/>
        <a:p>
          <a:r>
            <a:rPr lang="en-US"/>
            <a:t>The most discriminative attribute is used at the earliest level in the decision tree.</a:t>
          </a:r>
        </a:p>
      </dgm:t>
    </dgm:pt>
    <dgm:pt modelId="{EF6EBA0F-8B6D-4949-B8CD-222A38A5B509}" type="parTrans" cxnId="{17401F45-24FC-42BE-8BED-7EA8167D21CD}">
      <dgm:prSet/>
      <dgm:spPr/>
      <dgm:t>
        <a:bodyPr/>
        <a:lstStyle/>
        <a:p>
          <a:endParaRPr lang="en-US"/>
        </a:p>
      </dgm:t>
    </dgm:pt>
    <dgm:pt modelId="{61E27FBF-A701-4BDB-8A18-7349BD62B670}" type="sibTrans" cxnId="{17401F45-24FC-42BE-8BED-7EA8167D21CD}">
      <dgm:prSet/>
      <dgm:spPr/>
      <dgm:t>
        <a:bodyPr/>
        <a:lstStyle/>
        <a:p>
          <a:endParaRPr lang="en-US"/>
        </a:p>
      </dgm:t>
    </dgm:pt>
    <dgm:pt modelId="{9B2FD1FE-6CC0-40DF-836D-27DB016D9E09}">
      <dgm:prSet/>
      <dgm:spPr/>
      <dgm:t>
        <a:bodyPr/>
        <a:lstStyle/>
        <a:p>
          <a:r>
            <a:rPr lang="en-US"/>
            <a:t>At each node, the set of examples is split up and each outcome is a new decision tree learning problem by itself.</a:t>
          </a:r>
        </a:p>
      </dgm:t>
    </dgm:pt>
    <dgm:pt modelId="{71B5F5C6-8076-46B1-BA81-CA0560D150C6}" type="parTrans" cxnId="{3055E764-69E4-460C-801C-2C00F2A158E5}">
      <dgm:prSet/>
      <dgm:spPr/>
      <dgm:t>
        <a:bodyPr/>
        <a:lstStyle/>
        <a:p>
          <a:endParaRPr lang="en-US"/>
        </a:p>
      </dgm:t>
    </dgm:pt>
    <dgm:pt modelId="{DC1BD67B-8974-4D7E-9310-CE8EA3E36E25}" type="sibTrans" cxnId="{3055E764-69E4-460C-801C-2C00F2A158E5}">
      <dgm:prSet/>
      <dgm:spPr/>
      <dgm:t>
        <a:bodyPr/>
        <a:lstStyle/>
        <a:p>
          <a:endParaRPr lang="en-US"/>
        </a:p>
      </dgm:t>
    </dgm:pt>
    <dgm:pt modelId="{865587CF-7D46-47FB-85B8-71AC551318F1}" type="pres">
      <dgm:prSet presAssocID="{D43E37DA-CE5A-4B25-A5E8-B55394D57271}" presName="root" presStyleCnt="0">
        <dgm:presLayoutVars>
          <dgm:dir/>
          <dgm:resizeHandles val="exact"/>
        </dgm:presLayoutVars>
      </dgm:prSet>
      <dgm:spPr/>
    </dgm:pt>
    <dgm:pt modelId="{CF585558-F120-4AEB-9B93-D20EAD80DD3A}" type="pres">
      <dgm:prSet presAssocID="{A7FDE227-2EA7-499C-8D6E-836C6DF37045}" presName="compNode" presStyleCnt="0"/>
      <dgm:spPr/>
    </dgm:pt>
    <dgm:pt modelId="{91386453-3648-4D33-BDCF-22296977E49D}" type="pres">
      <dgm:prSet presAssocID="{A7FDE227-2EA7-499C-8D6E-836C6DF37045}" presName="bgRect" presStyleLbl="bgShp" presStyleIdx="0" presStyleCnt="2"/>
      <dgm:spPr/>
    </dgm:pt>
    <dgm:pt modelId="{5F3D2724-9032-420C-8947-D80C17A8250A}" type="pres">
      <dgm:prSet presAssocID="{A7FDE227-2EA7-499C-8D6E-836C6DF3704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1A9D4E30-2C52-4E11-A598-17DD6568D776}" type="pres">
      <dgm:prSet presAssocID="{A7FDE227-2EA7-499C-8D6E-836C6DF37045}" presName="spaceRect" presStyleCnt="0"/>
      <dgm:spPr/>
    </dgm:pt>
    <dgm:pt modelId="{1D9E6025-309D-4ED1-B155-82BFC5C5EF2E}" type="pres">
      <dgm:prSet presAssocID="{A7FDE227-2EA7-499C-8D6E-836C6DF37045}" presName="parTx" presStyleLbl="revTx" presStyleIdx="0" presStyleCnt="2">
        <dgm:presLayoutVars>
          <dgm:chMax val="0"/>
          <dgm:chPref val="0"/>
        </dgm:presLayoutVars>
      </dgm:prSet>
      <dgm:spPr/>
    </dgm:pt>
    <dgm:pt modelId="{A93DB15A-A7AE-412A-97C0-88689E1418F3}" type="pres">
      <dgm:prSet presAssocID="{61E27FBF-A701-4BDB-8A18-7349BD62B670}" presName="sibTrans" presStyleCnt="0"/>
      <dgm:spPr/>
    </dgm:pt>
    <dgm:pt modelId="{C5AB33BD-A7BA-433F-9DA4-88373D77976B}" type="pres">
      <dgm:prSet presAssocID="{9B2FD1FE-6CC0-40DF-836D-27DB016D9E09}" presName="compNode" presStyleCnt="0"/>
      <dgm:spPr/>
    </dgm:pt>
    <dgm:pt modelId="{7917D4DC-6E55-40C9-BF5F-01B0AA8F736F}" type="pres">
      <dgm:prSet presAssocID="{9B2FD1FE-6CC0-40DF-836D-27DB016D9E09}" presName="bgRect" presStyleLbl="bgShp" presStyleIdx="1" presStyleCnt="2"/>
      <dgm:spPr/>
    </dgm:pt>
    <dgm:pt modelId="{866F9863-6F12-410E-8544-7D08BB908517}" type="pres">
      <dgm:prSet presAssocID="{9B2FD1FE-6CC0-40DF-836D-27DB016D9E0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ze"/>
        </a:ext>
      </dgm:extLst>
    </dgm:pt>
    <dgm:pt modelId="{15259816-5846-43FA-93AD-146E9187BBA5}" type="pres">
      <dgm:prSet presAssocID="{9B2FD1FE-6CC0-40DF-836D-27DB016D9E09}" presName="spaceRect" presStyleCnt="0"/>
      <dgm:spPr/>
    </dgm:pt>
    <dgm:pt modelId="{91C85595-8846-4B8C-9968-16B8A921E49A}" type="pres">
      <dgm:prSet presAssocID="{9B2FD1FE-6CC0-40DF-836D-27DB016D9E09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08699238-750D-4AD4-906B-2A46610EB50F}" type="presOf" srcId="{D43E37DA-CE5A-4B25-A5E8-B55394D57271}" destId="{865587CF-7D46-47FB-85B8-71AC551318F1}" srcOrd="0" destOrd="0" presId="urn:microsoft.com/office/officeart/2018/2/layout/IconVerticalSolidList"/>
    <dgm:cxn modelId="{D25D1C62-DC77-4685-93D4-DB32B7376C9A}" type="presOf" srcId="{9B2FD1FE-6CC0-40DF-836D-27DB016D9E09}" destId="{91C85595-8846-4B8C-9968-16B8A921E49A}" srcOrd="0" destOrd="0" presId="urn:microsoft.com/office/officeart/2018/2/layout/IconVerticalSolidList"/>
    <dgm:cxn modelId="{5D246B64-B22D-4E88-A37F-EB53461E7175}" type="presOf" srcId="{A7FDE227-2EA7-499C-8D6E-836C6DF37045}" destId="{1D9E6025-309D-4ED1-B155-82BFC5C5EF2E}" srcOrd="0" destOrd="0" presId="urn:microsoft.com/office/officeart/2018/2/layout/IconVerticalSolidList"/>
    <dgm:cxn modelId="{3055E764-69E4-460C-801C-2C00F2A158E5}" srcId="{D43E37DA-CE5A-4B25-A5E8-B55394D57271}" destId="{9B2FD1FE-6CC0-40DF-836D-27DB016D9E09}" srcOrd="1" destOrd="0" parTransId="{71B5F5C6-8076-46B1-BA81-CA0560D150C6}" sibTransId="{DC1BD67B-8974-4D7E-9310-CE8EA3E36E25}"/>
    <dgm:cxn modelId="{17401F45-24FC-42BE-8BED-7EA8167D21CD}" srcId="{D43E37DA-CE5A-4B25-A5E8-B55394D57271}" destId="{A7FDE227-2EA7-499C-8D6E-836C6DF37045}" srcOrd="0" destOrd="0" parTransId="{EF6EBA0F-8B6D-4949-B8CD-222A38A5B509}" sibTransId="{61E27FBF-A701-4BDB-8A18-7349BD62B670}"/>
    <dgm:cxn modelId="{237B48A3-F6B1-4F82-9084-E1C821238243}" type="presParOf" srcId="{865587CF-7D46-47FB-85B8-71AC551318F1}" destId="{CF585558-F120-4AEB-9B93-D20EAD80DD3A}" srcOrd="0" destOrd="0" presId="urn:microsoft.com/office/officeart/2018/2/layout/IconVerticalSolidList"/>
    <dgm:cxn modelId="{0B92C495-DFD3-4C9E-BF07-E2BECDFCF56A}" type="presParOf" srcId="{CF585558-F120-4AEB-9B93-D20EAD80DD3A}" destId="{91386453-3648-4D33-BDCF-22296977E49D}" srcOrd="0" destOrd="0" presId="urn:microsoft.com/office/officeart/2018/2/layout/IconVerticalSolidList"/>
    <dgm:cxn modelId="{9BB7C024-67BB-47E0-A50C-585A24652A08}" type="presParOf" srcId="{CF585558-F120-4AEB-9B93-D20EAD80DD3A}" destId="{5F3D2724-9032-420C-8947-D80C17A8250A}" srcOrd="1" destOrd="0" presId="urn:microsoft.com/office/officeart/2018/2/layout/IconVerticalSolidList"/>
    <dgm:cxn modelId="{EB5B4CC0-2320-42D3-BE90-BB9AE62B2773}" type="presParOf" srcId="{CF585558-F120-4AEB-9B93-D20EAD80DD3A}" destId="{1A9D4E30-2C52-4E11-A598-17DD6568D776}" srcOrd="2" destOrd="0" presId="urn:microsoft.com/office/officeart/2018/2/layout/IconVerticalSolidList"/>
    <dgm:cxn modelId="{D3918CF3-FA6F-4A03-A3CB-33934182D533}" type="presParOf" srcId="{CF585558-F120-4AEB-9B93-D20EAD80DD3A}" destId="{1D9E6025-309D-4ED1-B155-82BFC5C5EF2E}" srcOrd="3" destOrd="0" presId="urn:microsoft.com/office/officeart/2018/2/layout/IconVerticalSolidList"/>
    <dgm:cxn modelId="{A5CAFFBF-396E-4845-A98A-66E6E349596A}" type="presParOf" srcId="{865587CF-7D46-47FB-85B8-71AC551318F1}" destId="{A93DB15A-A7AE-412A-97C0-88689E1418F3}" srcOrd="1" destOrd="0" presId="urn:microsoft.com/office/officeart/2018/2/layout/IconVerticalSolidList"/>
    <dgm:cxn modelId="{38A4A845-BB07-4724-A5B0-5F4A6B764387}" type="presParOf" srcId="{865587CF-7D46-47FB-85B8-71AC551318F1}" destId="{C5AB33BD-A7BA-433F-9DA4-88373D77976B}" srcOrd="2" destOrd="0" presId="urn:microsoft.com/office/officeart/2018/2/layout/IconVerticalSolidList"/>
    <dgm:cxn modelId="{7445210C-0E6F-41EA-9325-16DF67D14ABC}" type="presParOf" srcId="{C5AB33BD-A7BA-433F-9DA4-88373D77976B}" destId="{7917D4DC-6E55-40C9-BF5F-01B0AA8F736F}" srcOrd="0" destOrd="0" presId="urn:microsoft.com/office/officeart/2018/2/layout/IconVerticalSolidList"/>
    <dgm:cxn modelId="{B1C86C6E-55A4-4B4B-A753-CA3199D06E06}" type="presParOf" srcId="{C5AB33BD-A7BA-433F-9DA4-88373D77976B}" destId="{866F9863-6F12-410E-8544-7D08BB908517}" srcOrd="1" destOrd="0" presId="urn:microsoft.com/office/officeart/2018/2/layout/IconVerticalSolidList"/>
    <dgm:cxn modelId="{A3447098-3CB4-4ADD-9A7E-E7F9AC41E63A}" type="presParOf" srcId="{C5AB33BD-A7BA-433F-9DA4-88373D77976B}" destId="{15259816-5846-43FA-93AD-146E9187BBA5}" srcOrd="2" destOrd="0" presId="urn:microsoft.com/office/officeart/2018/2/layout/IconVerticalSolidList"/>
    <dgm:cxn modelId="{AB56CBEC-F518-47CE-802F-78FB71A2741F}" type="presParOf" srcId="{C5AB33BD-A7BA-433F-9DA4-88373D77976B}" destId="{91C85595-8846-4B8C-9968-16B8A921E49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86453-3648-4D33-BDCF-22296977E49D}">
      <dsp:nvSpPr>
        <dsp:cNvPr id="0" name=""/>
        <dsp:cNvSpPr/>
      </dsp:nvSpPr>
      <dsp:spPr>
        <a:xfrm>
          <a:off x="0" y="735468"/>
          <a:ext cx="8229600" cy="13577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3D2724-9032-420C-8947-D80C17A8250A}">
      <dsp:nvSpPr>
        <dsp:cNvPr id="0" name=""/>
        <dsp:cNvSpPr/>
      </dsp:nvSpPr>
      <dsp:spPr>
        <a:xfrm>
          <a:off x="410731" y="1040971"/>
          <a:ext cx="746783" cy="7467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E6025-309D-4ED1-B155-82BFC5C5EF2E}">
      <dsp:nvSpPr>
        <dsp:cNvPr id="0" name=""/>
        <dsp:cNvSpPr/>
      </dsp:nvSpPr>
      <dsp:spPr>
        <a:xfrm>
          <a:off x="1568246" y="735468"/>
          <a:ext cx="6661353" cy="1357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699" tIns="143699" rIns="143699" bIns="14369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most discriminative attribute is used at the earliest level in the decision tree.</a:t>
          </a:r>
        </a:p>
      </dsp:txBody>
      <dsp:txXfrm>
        <a:off x="1568246" y="735468"/>
        <a:ext cx="6661353" cy="1357788"/>
      </dsp:txXfrm>
    </dsp:sp>
    <dsp:sp modelId="{7917D4DC-6E55-40C9-BF5F-01B0AA8F736F}">
      <dsp:nvSpPr>
        <dsp:cNvPr id="0" name=""/>
        <dsp:cNvSpPr/>
      </dsp:nvSpPr>
      <dsp:spPr>
        <a:xfrm>
          <a:off x="0" y="2432705"/>
          <a:ext cx="8229600" cy="13577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6F9863-6F12-410E-8544-7D08BB908517}">
      <dsp:nvSpPr>
        <dsp:cNvPr id="0" name=""/>
        <dsp:cNvSpPr/>
      </dsp:nvSpPr>
      <dsp:spPr>
        <a:xfrm>
          <a:off x="410731" y="2738207"/>
          <a:ext cx="746783" cy="7467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C85595-8846-4B8C-9968-16B8A921E49A}">
      <dsp:nvSpPr>
        <dsp:cNvPr id="0" name=""/>
        <dsp:cNvSpPr/>
      </dsp:nvSpPr>
      <dsp:spPr>
        <a:xfrm>
          <a:off x="1568246" y="2432705"/>
          <a:ext cx="6661353" cy="1357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699" tIns="143699" rIns="143699" bIns="14369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At each node, the set of examples is split up and each outcome is a new decision tree learning problem by itself.</a:t>
          </a:r>
        </a:p>
      </dsp:txBody>
      <dsp:txXfrm>
        <a:off x="1568246" y="2432705"/>
        <a:ext cx="6661353" cy="1357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455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r">
              <a:defRPr sz="1300"/>
            </a:lvl1pPr>
          </a:lstStyle>
          <a:p>
            <a:fld id="{B29CB9B8-D8EF-4EAD-BF24-29AC4C536F7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2732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455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5455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r">
              <a:defRPr sz="1300"/>
            </a:lvl1pPr>
          </a:lstStyle>
          <a:p>
            <a:fld id="{0E8000FC-CDCD-4F15-A918-BDEED0EE8E69}" type="datetimeFigureOut">
              <a:rPr lang="th-TH" smtClean="0"/>
              <a:pPr/>
              <a:t>16/09/66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64" tIns="47632" rIns="95264" bIns="47632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02311" y="4421823"/>
            <a:ext cx="5618480" cy="4189095"/>
          </a:xfrm>
          <a:prstGeom prst="rect">
            <a:avLst/>
          </a:prstGeom>
        </p:spPr>
        <p:txBody>
          <a:bodyPr vert="horz" lIns="95264" tIns="47632" rIns="95264" bIns="47632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r">
              <a:defRPr sz="1300"/>
            </a:lvl1pPr>
          </a:lstStyle>
          <a:p>
            <a:fld id="{3E4C2618-65DA-40CA-9DD0-1184A065149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70456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9831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8491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7748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การลดค่าการเจือปน</a:t>
            </a:r>
            <a:r>
              <a:rPr lang="en-US" sz="1800" i="0" dirty="0">
                <a:solidFill>
                  <a:srgbClr val="FF0000"/>
                </a:solidFill>
                <a:effectLst/>
                <a:latin typeface="TH Niramit AS"/>
                <a:ea typeface="Calibri" panose="020F0502020204030204" pitchFamily="34" charset="0"/>
              </a:rPr>
              <a:t> = </a:t>
            </a:r>
            <a:r>
              <a:rPr lang="th-TH" sz="1800" i="0" dirty="0">
                <a:solidFill>
                  <a:srgbClr val="FF0000"/>
                </a:solidFill>
                <a:effectLst/>
                <a:latin typeface="TH Niramit AS"/>
                <a:ea typeface="Calibri" panose="020F0502020204030204" pitchFamily="34" charset="0"/>
              </a:rPr>
              <a:t>เอนโทรปีของ</a:t>
            </a:r>
            <a:r>
              <a:rPr lang="th-TH" sz="1800" i="0" dirty="0" err="1">
                <a:solidFill>
                  <a:srgbClr val="FF0000"/>
                </a:solidFill>
                <a:effectLst/>
                <a:latin typeface="TH Niramit AS"/>
                <a:ea typeface="Calibri" panose="020F0502020204030204" pitchFamily="34" charset="0"/>
              </a:rPr>
              <a:t>โหนด</a:t>
            </a:r>
            <a:r>
              <a:rPr lang="en-US" sz="1800" i="0" dirty="0">
                <a:solidFill>
                  <a:srgbClr val="FF0000"/>
                </a:solidFill>
                <a:effectLst/>
                <a:latin typeface="TH Niramit AS"/>
                <a:ea typeface="Calibri" panose="020F0502020204030204" pitchFamily="34" charset="0"/>
              </a:rPr>
              <a:t> N – </a:t>
            </a:r>
            <a:r>
              <a:rPr lang="th-TH" sz="1800" i="0" dirty="0">
                <a:solidFill>
                  <a:srgbClr val="FF0000"/>
                </a:solidFill>
                <a:effectLst/>
                <a:latin typeface="TH Niramit AS"/>
                <a:ea typeface="Calibri" panose="020F0502020204030204" pitchFamily="34" charset="0"/>
              </a:rPr>
              <a:t>ผลรวมของเอนเทรปีของ</a:t>
            </a:r>
            <a:r>
              <a:rPr lang="th-TH" sz="1800" i="0" dirty="0" err="1">
                <a:solidFill>
                  <a:srgbClr val="FF0000"/>
                </a:solidFill>
                <a:effectLst/>
                <a:latin typeface="TH Niramit AS"/>
                <a:ea typeface="Calibri" panose="020F0502020204030204" pitchFamily="34" charset="0"/>
              </a:rPr>
              <a:t>โหนด</a:t>
            </a:r>
            <a:r>
              <a:rPr lang="th-TH" sz="1800" i="0" dirty="0">
                <a:solidFill>
                  <a:srgbClr val="FF0000"/>
                </a:solidFill>
                <a:effectLst/>
                <a:latin typeface="TH Niramit AS"/>
                <a:ea typeface="Calibri" panose="020F0502020204030204" pitchFamily="34" charset="0"/>
              </a:rPr>
              <a:t>ลูกของ </a:t>
            </a:r>
            <a:r>
              <a:rPr lang="en-US" sz="1800" i="0" dirty="0">
                <a:solidFill>
                  <a:srgbClr val="FF0000"/>
                </a:solidFill>
                <a:effectLst/>
                <a:latin typeface="TH Niramit AS"/>
                <a:ea typeface="Calibri" panose="020F0502020204030204" pitchFamily="34" charset="0"/>
              </a:rPr>
              <a:t>N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464706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9986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5847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Whenever there is a large set of possible hypotheses, the tree can keep growing—thus becoming too specific.</a:t>
            </a:r>
          </a:p>
          <a:p>
            <a:r>
              <a:rPr lang="en-US" dirty="0"/>
              <a:t>One unique path through the three for every pattern in the training set.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2166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Niramit AS"/>
              </a:rPr>
              <a:t>ขั้นตอนวิธีสำหรับการเล็มกิ่ง</a:t>
            </a:r>
            <a:r>
              <a:rPr lang="en-US" sz="1600" b="1" dirty="0">
                <a:solidFill>
                  <a:srgbClr val="000000"/>
                </a:solidFill>
                <a:effectLst/>
                <a:latin typeface="TH Niramit AS"/>
                <a:ea typeface="Calibri" panose="020F0502020204030204" pitchFamily="34" charset="0"/>
                <a:cs typeface="Cordia New" panose="020B0304020202020204" pitchFamily="34" charset="-34"/>
              </a:rPr>
              <a:t>: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th-TH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Niramit AS"/>
              </a:rPr>
              <a:t>เก็บกิ่งทั้งหมดลงโครงสร้างข้อมูล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th-TH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Niramit AS"/>
              </a:rPr>
              <a:t>นับจำนวน</a:t>
            </a:r>
            <a:r>
              <a:rPr lang="th-TH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Niramit AS"/>
              </a:rPr>
              <a:t>โหนด</a:t>
            </a:r>
            <a:r>
              <a:rPr lang="th-TH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Niramit AS"/>
              </a:rPr>
              <a:t>ใบทั้งหมด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th-TH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Niramit AS"/>
              </a:rPr>
              <a:t>ในขณะที่จำนวนของ</a:t>
            </a:r>
            <a:r>
              <a:rPr lang="th-TH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Niramit AS"/>
              </a:rPr>
              <a:t>โหนด</a:t>
            </a:r>
            <a:r>
              <a:rPr lang="th-TH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Niramit AS"/>
              </a:rPr>
              <a:t>ใบยังเกินจำนวนที่ผู้ใช้กำหนด</a:t>
            </a:r>
            <a:r>
              <a:rPr lang="en-US" sz="1600" dirty="0">
                <a:solidFill>
                  <a:srgbClr val="000000"/>
                </a:solidFill>
                <a:effectLst/>
                <a:latin typeface="TH Niramit AS"/>
                <a:ea typeface="Calibri" panose="020F0502020204030204" pitchFamily="34" charset="0"/>
                <a:cs typeface="Cordia New" panose="020B0304020202020204" pitchFamily="34" charset="-34"/>
              </a:rPr>
              <a:t>: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lang="th-TH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Niramit AS"/>
              </a:rPr>
              <a:t>ค้นหากิ่งย่อยที่มีค่าเกนข่าวสารต่ำที่สุด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lang="th-TH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Niramit AS"/>
              </a:rPr>
              <a:t>ลบ</a:t>
            </a:r>
            <a:r>
              <a:rPr lang="th-TH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Niramit AS"/>
              </a:rPr>
              <a:t>โหนด</a:t>
            </a:r>
            <a:r>
              <a:rPr lang="th-TH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Niramit AS"/>
              </a:rPr>
              <a:t>ลูกทั้งหมดภายใต้กิ่งย่อยนี้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lang="th-TH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Niramit AS"/>
              </a:rPr>
              <a:t>เพิ่ม</a:t>
            </a:r>
            <a:r>
              <a:rPr lang="th-TH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Niramit AS"/>
              </a:rPr>
              <a:t>โหนด</a:t>
            </a:r>
            <a:r>
              <a:rPr lang="th-TH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Niramit AS"/>
              </a:rPr>
              <a:t>ใบภายใต้กิ่งย่อยนี้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lang="th-TH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Niramit AS"/>
              </a:rPr>
              <a:t>ปรับปรุงค่าจำนวน</a:t>
            </a:r>
            <a:r>
              <a:rPr lang="th-TH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Niramit AS"/>
              </a:rPr>
              <a:t>โหนด</a:t>
            </a:r>
            <a:r>
              <a:rPr lang="th-TH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Niramit AS"/>
              </a:rPr>
              <a:t>ทั้งหมด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0258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0503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2386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642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6627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9493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6987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3972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923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1356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08E1-128C-4FF0-9AE2-F18E5500045F}" type="datetime1">
              <a:rPr lang="th-TH" smtClean="0"/>
              <a:pPr/>
              <a:t>16/09/66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5DCA-B07B-4537-8FD9-D8ABDF0085E1}" type="datetime1">
              <a:rPr lang="th-TH" smtClean="0"/>
              <a:pPr/>
              <a:t>16/09/66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0992-CAFB-4189-8767-283CB2B627A0}" type="datetime1">
              <a:rPr lang="th-TH" smtClean="0"/>
              <a:pPr/>
              <a:t>16/09/66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7F394-6E0E-45FE-A730-FBCE7D04D5C7}" type="datetime1">
              <a:rPr lang="th-TH" smtClean="0"/>
              <a:pPr/>
              <a:t>16/09/66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1B0C-2FC4-4E87-8A36-9D4E0C4034DE}" type="datetime1">
              <a:rPr lang="th-TH" smtClean="0"/>
              <a:pPr/>
              <a:t>16/09/66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14C0-6C2A-4DDD-8C9E-BC68D0EECF35}" type="datetime1">
              <a:rPr lang="th-TH" smtClean="0"/>
              <a:pPr/>
              <a:t>16/09/66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B8DF-B40E-48EB-BF57-BCD989229DC6}" type="datetime1">
              <a:rPr lang="th-TH" smtClean="0"/>
              <a:pPr/>
              <a:t>16/09/66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5A24-57F5-4CF9-A54E-70B5EE787FCA}" type="datetime1">
              <a:rPr lang="th-TH" smtClean="0"/>
              <a:pPr/>
              <a:t>16/09/66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EB10A-2657-4C2B-8291-D7F5C8F76834}" type="datetime1">
              <a:rPr lang="th-TH" smtClean="0"/>
              <a:pPr/>
              <a:t>16/09/66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2CE0-A797-4915-AF3C-464FB270E2F4}" type="datetime1">
              <a:rPr lang="th-TH" smtClean="0"/>
              <a:pPr/>
              <a:t>16/09/66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873D-9D11-4E07-B918-E3BE1EC81FCD}" type="datetime1">
              <a:rPr lang="th-TH" smtClean="0"/>
              <a:pPr/>
              <a:t>16/09/66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3BBE3-61F8-4195-A66B-CCD9B5138AE0}" type="datetime1">
              <a:rPr lang="th-TH" smtClean="0"/>
              <a:pPr/>
              <a:t>16/09/66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46647"/>
          </a:xfrm>
        </p:spPr>
        <p:txBody>
          <a:bodyPr>
            <a:noAutofit/>
          </a:bodyPr>
          <a:lstStyle/>
          <a:p>
            <a:r>
              <a:rPr lang="en-US" dirty="0"/>
              <a:t>Pattern Recognition</a:t>
            </a:r>
            <a:br>
              <a:rPr lang="en-US" dirty="0"/>
            </a:br>
            <a:r>
              <a:rPr lang="en-US" dirty="0"/>
              <a:t>Decision Tree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Chumphol Bunkhumpornpat</a:t>
            </a:r>
            <a:endParaRPr lang="en-US" dirty="0"/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Faculty of Science</a:t>
            </a:r>
          </a:p>
          <a:p>
            <a:r>
              <a:rPr lang="en-US" dirty="0"/>
              <a:t>Chiang Mai University</a:t>
            </a:r>
            <a:endParaRPr lang="th-TH" dirty="0"/>
          </a:p>
        </p:txBody>
      </p:sp>
      <p:pic>
        <p:nvPicPr>
          <p:cNvPr id="4" name="รูปภาพ 3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2375" y="404664"/>
            <a:ext cx="1619250" cy="16192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Descriptions of a Set of Animals</a:t>
            </a:r>
            <a:endParaRPr lang="th-TH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10</a:t>
            </a:fld>
            <a:endParaRPr lang="th-TH" sz="2000" dirty="0"/>
          </a:p>
        </p:txBody>
      </p:sp>
      <p:pic>
        <p:nvPicPr>
          <p:cNvPr id="10" name="Content Placeholder 9" descr="table 6.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8135" y="2045374"/>
            <a:ext cx="8507730" cy="366712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D2EE27-963C-4F40-9CE1-B35B799B6DEA}"/>
              </a:ext>
            </a:extLst>
          </p:cNvPr>
          <p:cNvSpPr txBox="1"/>
          <p:nvPr/>
        </p:nvSpPr>
        <p:spPr>
          <a:xfrm>
            <a:off x="3713297" y="1401523"/>
            <a:ext cx="5112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Irrelevant features do not occur in the decision tree.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FD72E10-696F-4971-87F1-419EB4DD5578}"/>
              </a:ext>
            </a:extLst>
          </p:cNvPr>
          <p:cNvSpPr/>
          <p:nvPr/>
        </p:nvSpPr>
        <p:spPr>
          <a:xfrm flipH="1">
            <a:off x="7872606" y="1770856"/>
            <a:ext cx="45719" cy="604700"/>
          </a:xfrm>
          <a:custGeom>
            <a:avLst/>
            <a:gdLst>
              <a:gd name="connsiteX0" fmla="*/ 43561 w 45719"/>
              <a:gd name="connsiteY0" fmla="*/ 0 h 604700"/>
              <a:gd name="connsiteX1" fmla="*/ 10363 w 45719"/>
              <a:gd name="connsiteY1" fmla="*/ 52129 h 604700"/>
              <a:gd name="connsiteX2" fmla="*/ 43561 w 45719"/>
              <a:gd name="connsiteY2" fmla="*/ 229369 h 604700"/>
              <a:gd name="connsiteX3" fmla="*/ 43561 w 45719"/>
              <a:gd name="connsiteY3" fmla="*/ 604700 h 60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19" h="604700" extrusionOk="0">
                <a:moveTo>
                  <a:pt x="43561" y="0"/>
                </a:moveTo>
                <a:cubicBezTo>
                  <a:pt x="31570" y="20543"/>
                  <a:pt x="11985" y="33704"/>
                  <a:pt x="10363" y="52129"/>
                </a:cubicBezTo>
                <a:cubicBezTo>
                  <a:pt x="-19160" y="430381"/>
                  <a:pt x="41225" y="43653"/>
                  <a:pt x="43561" y="229369"/>
                </a:cubicBezTo>
                <a:cubicBezTo>
                  <a:pt x="67162" y="358011"/>
                  <a:pt x="43807" y="470303"/>
                  <a:pt x="43561" y="604700"/>
                </a:cubicBezTo>
              </a:path>
            </a:pathLst>
          </a:custGeom>
          <a:noFill/>
          <a:ln w="19050">
            <a:solidFill>
              <a:srgbClr val="FF0000"/>
            </a:solidFill>
            <a:headEnd type="none" w="med" len="med"/>
            <a:tailEnd type="triangle" w="med" len="med"/>
            <a:extLst>
              <a:ext uri="{C807C97D-BFC1-408E-A445-0C87EB9F89A2}">
                <ask:lineSketchStyleProps xmlns:ask="http://schemas.microsoft.com/office/drawing/2018/sketchyshapes" sd="3361829588">
                  <a:custGeom>
                    <a:avLst/>
                    <a:gdLst>
                      <a:gd name="connsiteX0" fmla="*/ 24738 w 25963"/>
                      <a:gd name="connsiteY0" fmla="*/ 0 h 546755"/>
                      <a:gd name="connsiteX1" fmla="*/ 5885 w 25963"/>
                      <a:gd name="connsiteY1" fmla="*/ 47134 h 546755"/>
                      <a:gd name="connsiteX2" fmla="*/ 24738 w 25963"/>
                      <a:gd name="connsiteY2" fmla="*/ 207390 h 546755"/>
                      <a:gd name="connsiteX3" fmla="*/ 24738 w 25963"/>
                      <a:gd name="connsiteY3" fmla="*/ 546755 h 546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963" h="546755">
                        <a:moveTo>
                          <a:pt x="24738" y="0"/>
                        </a:moveTo>
                        <a:cubicBezTo>
                          <a:pt x="18454" y="15711"/>
                          <a:pt x="6879" y="30242"/>
                          <a:pt x="5885" y="47134"/>
                        </a:cubicBezTo>
                        <a:cubicBezTo>
                          <a:pt x="-13429" y="375499"/>
                          <a:pt x="20626" y="38770"/>
                          <a:pt x="24738" y="207390"/>
                        </a:cubicBezTo>
                        <a:cubicBezTo>
                          <a:pt x="27496" y="320478"/>
                          <a:pt x="24738" y="433633"/>
                          <a:pt x="24738" y="546755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FD6C4A-B332-4D37-93BE-7D949CE524FE}"/>
              </a:ext>
            </a:extLst>
          </p:cNvPr>
          <p:cNvSpPr txBox="1"/>
          <p:nvPr/>
        </p:nvSpPr>
        <p:spPr>
          <a:xfrm>
            <a:off x="2627784" y="5802351"/>
            <a:ext cx="6408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FF0000"/>
                </a:solidFill>
              </a:rPr>
              <a:t>Sound is not needed for the discrimination of the patterns.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C96B5D2-54CA-46A6-A5F7-0EA22CC448D8}"/>
              </a:ext>
            </a:extLst>
          </p:cNvPr>
          <p:cNvSpPr/>
          <p:nvPr/>
        </p:nvSpPr>
        <p:spPr>
          <a:xfrm>
            <a:off x="7524328" y="5373216"/>
            <a:ext cx="216024" cy="429135"/>
          </a:xfrm>
          <a:custGeom>
            <a:avLst/>
            <a:gdLst>
              <a:gd name="connsiteX0" fmla="*/ 0 w 367646"/>
              <a:gd name="connsiteY0" fmla="*/ 282804 h 282804"/>
              <a:gd name="connsiteX1" fmla="*/ 65988 w 367646"/>
              <a:gd name="connsiteY1" fmla="*/ 263950 h 282804"/>
              <a:gd name="connsiteX2" fmla="*/ 122549 w 367646"/>
              <a:gd name="connsiteY2" fmla="*/ 216816 h 282804"/>
              <a:gd name="connsiteX3" fmla="*/ 263951 w 367646"/>
              <a:gd name="connsiteY3" fmla="*/ 131975 h 282804"/>
              <a:gd name="connsiteX4" fmla="*/ 282805 w 367646"/>
              <a:gd name="connsiteY4" fmla="*/ 103694 h 282804"/>
              <a:gd name="connsiteX5" fmla="*/ 320512 w 367646"/>
              <a:gd name="connsiteY5" fmla="*/ 75414 h 282804"/>
              <a:gd name="connsiteX6" fmla="*/ 358219 w 367646"/>
              <a:gd name="connsiteY6" fmla="*/ 37707 h 282804"/>
              <a:gd name="connsiteX7" fmla="*/ 367646 w 367646"/>
              <a:gd name="connsiteY7" fmla="*/ 0 h 28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646" h="282804">
                <a:moveTo>
                  <a:pt x="0" y="282804"/>
                </a:moveTo>
                <a:cubicBezTo>
                  <a:pt x="21996" y="276519"/>
                  <a:pt x="45846" y="274796"/>
                  <a:pt x="65988" y="263950"/>
                </a:cubicBezTo>
                <a:cubicBezTo>
                  <a:pt x="87596" y="252315"/>
                  <a:pt x="102758" y="231329"/>
                  <a:pt x="122549" y="216816"/>
                </a:cubicBezTo>
                <a:cubicBezTo>
                  <a:pt x="195680" y="163187"/>
                  <a:pt x="195129" y="166385"/>
                  <a:pt x="263951" y="131975"/>
                </a:cubicBezTo>
                <a:cubicBezTo>
                  <a:pt x="270236" y="122548"/>
                  <a:pt x="274794" y="111705"/>
                  <a:pt x="282805" y="103694"/>
                </a:cubicBezTo>
                <a:cubicBezTo>
                  <a:pt x="293914" y="92585"/>
                  <a:pt x="308688" y="85760"/>
                  <a:pt x="320512" y="75414"/>
                </a:cubicBezTo>
                <a:cubicBezTo>
                  <a:pt x="333889" y="63709"/>
                  <a:pt x="345650" y="50276"/>
                  <a:pt x="358219" y="37707"/>
                </a:cubicBezTo>
                <a:lnTo>
                  <a:pt x="367646" y="0"/>
                </a:lnTo>
              </a:path>
            </a:pathLst>
          </a:custGeom>
          <a:noFill/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Decision Tree for Classification of Animals</a:t>
            </a:r>
            <a:endParaRPr lang="th-TH" sz="3700"/>
          </a:p>
        </p:txBody>
      </p:sp>
      <p:pic>
        <p:nvPicPr>
          <p:cNvPr id="10" name="Content Placeholder 9" descr="figure 6.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84583" y="1855365"/>
            <a:ext cx="7574833" cy="4525963"/>
          </a:xfrm>
          <a:noFill/>
        </p:spPr>
      </p:pic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204453: Pattern Recognition</a:t>
            </a: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1DCBBE1-314B-45E7-A14D-E54A756E973C}" type="slidenum">
              <a:rPr lang="th-TH" smtClean="0"/>
              <a:pPr>
                <a:spcAft>
                  <a:spcPts val="600"/>
                </a:spcAft>
              </a:pPr>
              <a:t>11</a:t>
            </a:fld>
            <a:endParaRPr lang="th-TH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7791C5-9DBF-4F4D-9495-972AFEF06AB8}"/>
              </a:ext>
            </a:extLst>
          </p:cNvPr>
          <p:cNvSpPr txBox="1"/>
          <p:nvPr/>
        </p:nvSpPr>
        <p:spPr>
          <a:xfrm>
            <a:off x="7461789" y="3870572"/>
            <a:ext cx="16767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FF0000"/>
                </a:solidFill>
              </a:rPr>
              <a:t>Class labels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</a:rPr>
              <a:t>are associated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</a:rPr>
              <a:t>with leaf nodes.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92B6827-E3AA-454E-8988-4FF602A9279B}"/>
              </a:ext>
            </a:extLst>
          </p:cNvPr>
          <p:cNvCxnSpPr/>
          <p:nvPr/>
        </p:nvCxnSpPr>
        <p:spPr>
          <a:xfrm>
            <a:off x="3419872" y="2460029"/>
            <a:ext cx="2527920" cy="1224136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7E5E181-E47E-4F55-A8AC-21BA44138C9A}"/>
              </a:ext>
            </a:extLst>
          </p:cNvPr>
          <p:cNvCxnSpPr>
            <a:cxnSpLocks/>
          </p:cNvCxnSpPr>
          <p:nvPr/>
        </p:nvCxnSpPr>
        <p:spPr>
          <a:xfrm flipH="1">
            <a:off x="6594952" y="5283149"/>
            <a:ext cx="199817" cy="566132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A2B85A2-66E3-453E-9244-C1795AF85C0E}"/>
              </a:ext>
            </a:extLst>
          </p:cNvPr>
          <p:cNvCxnSpPr>
            <a:cxnSpLocks/>
          </p:cNvCxnSpPr>
          <p:nvPr/>
        </p:nvCxnSpPr>
        <p:spPr>
          <a:xfrm>
            <a:off x="6713547" y="4290845"/>
            <a:ext cx="234717" cy="545448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51C21EB-3565-4B93-9361-77FFABCAD84C}"/>
              </a:ext>
            </a:extLst>
          </p:cNvPr>
          <p:cNvSpPr txBox="1"/>
          <p:nvPr/>
        </p:nvSpPr>
        <p:spPr>
          <a:xfrm>
            <a:off x="579316" y="1302012"/>
            <a:ext cx="73453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Root to leaf represents a rule.</a:t>
            </a:r>
          </a:p>
          <a:p>
            <a:r>
              <a:rPr lang="en-US" sz="1800" dirty="0">
                <a:solidFill>
                  <a:srgbClr val="FF0000"/>
                </a:solidFill>
              </a:rPr>
              <a:t>IF (no. of legs = 4) AND (has horns = false) AND (size = small) THEN (mouse)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ED18D22-169A-4AB0-A6B4-E2F4C6A865A1}"/>
              </a:ext>
            </a:extLst>
          </p:cNvPr>
          <p:cNvSpPr/>
          <p:nvPr/>
        </p:nvSpPr>
        <p:spPr>
          <a:xfrm>
            <a:off x="8323868" y="4808311"/>
            <a:ext cx="321166" cy="1178351"/>
          </a:xfrm>
          <a:custGeom>
            <a:avLst/>
            <a:gdLst>
              <a:gd name="connsiteX0" fmla="*/ 282804 w 321166"/>
              <a:gd name="connsiteY0" fmla="*/ 0 h 1178351"/>
              <a:gd name="connsiteX1" fmla="*/ 301658 w 321166"/>
              <a:gd name="connsiteY1" fmla="*/ 150829 h 1178351"/>
              <a:gd name="connsiteX2" fmla="*/ 320511 w 321166"/>
              <a:gd name="connsiteY2" fmla="*/ 235670 h 1178351"/>
              <a:gd name="connsiteX3" fmla="*/ 311085 w 321166"/>
              <a:gd name="connsiteY3" fmla="*/ 537328 h 1178351"/>
              <a:gd name="connsiteX4" fmla="*/ 292231 w 321166"/>
              <a:gd name="connsiteY4" fmla="*/ 631596 h 1178351"/>
              <a:gd name="connsiteX5" fmla="*/ 235670 w 321166"/>
              <a:gd name="connsiteY5" fmla="*/ 801279 h 1178351"/>
              <a:gd name="connsiteX6" fmla="*/ 216817 w 321166"/>
              <a:gd name="connsiteY6" fmla="*/ 876693 h 1178351"/>
              <a:gd name="connsiteX7" fmla="*/ 160256 w 321166"/>
              <a:gd name="connsiteY7" fmla="*/ 961534 h 1178351"/>
              <a:gd name="connsiteX8" fmla="*/ 84841 w 321166"/>
              <a:gd name="connsiteY8" fmla="*/ 1065229 h 1178351"/>
              <a:gd name="connsiteX9" fmla="*/ 65988 w 321166"/>
              <a:gd name="connsiteY9" fmla="*/ 1093510 h 1178351"/>
              <a:gd name="connsiteX10" fmla="*/ 37707 w 321166"/>
              <a:gd name="connsiteY10" fmla="*/ 1131217 h 1178351"/>
              <a:gd name="connsiteX11" fmla="*/ 18854 w 321166"/>
              <a:gd name="connsiteY11" fmla="*/ 1159497 h 1178351"/>
              <a:gd name="connsiteX12" fmla="*/ 0 w 321166"/>
              <a:gd name="connsiteY12" fmla="*/ 1178351 h 117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1166" h="1178351">
                <a:moveTo>
                  <a:pt x="282804" y="0"/>
                </a:moveTo>
                <a:cubicBezTo>
                  <a:pt x="289089" y="50276"/>
                  <a:pt x="293653" y="100798"/>
                  <a:pt x="301658" y="150829"/>
                </a:cubicBezTo>
                <a:cubicBezTo>
                  <a:pt x="306235" y="179435"/>
                  <a:pt x="319805" y="206708"/>
                  <a:pt x="320511" y="235670"/>
                </a:cubicBezTo>
                <a:cubicBezTo>
                  <a:pt x="322964" y="336242"/>
                  <a:pt x="318252" y="436982"/>
                  <a:pt x="311085" y="537328"/>
                </a:cubicBezTo>
                <a:cubicBezTo>
                  <a:pt x="308802" y="569292"/>
                  <a:pt x="299571" y="600403"/>
                  <a:pt x="292231" y="631596"/>
                </a:cubicBezTo>
                <a:cubicBezTo>
                  <a:pt x="272430" y="715749"/>
                  <a:pt x="266472" y="703737"/>
                  <a:pt x="235670" y="801279"/>
                </a:cubicBezTo>
                <a:cubicBezTo>
                  <a:pt x="227867" y="825988"/>
                  <a:pt x="227850" y="853248"/>
                  <a:pt x="216817" y="876693"/>
                </a:cubicBezTo>
                <a:cubicBezTo>
                  <a:pt x="202345" y="907447"/>
                  <a:pt x="178069" y="932587"/>
                  <a:pt x="160256" y="961534"/>
                </a:cubicBezTo>
                <a:cubicBezTo>
                  <a:pt x="89550" y="1076431"/>
                  <a:pt x="230732" y="882864"/>
                  <a:pt x="84841" y="1065229"/>
                </a:cubicBezTo>
                <a:cubicBezTo>
                  <a:pt x="77763" y="1074076"/>
                  <a:pt x="72573" y="1084291"/>
                  <a:pt x="65988" y="1093510"/>
                </a:cubicBezTo>
                <a:cubicBezTo>
                  <a:pt x="56856" y="1106295"/>
                  <a:pt x="46839" y="1118432"/>
                  <a:pt x="37707" y="1131217"/>
                </a:cubicBezTo>
                <a:cubicBezTo>
                  <a:pt x="31122" y="1140436"/>
                  <a:pt x="25931" y="1150650"/>
                  <a:pt x="18854" y="1159497"/>
                </a:cubicBezTo>
                <a:cubicBezTo>
                  <a:pt x="13302" y="1166437"/>
                  <a:pt x="6285" y="1172066"/>
                  <a:pt x="0" y="1178351"/>
                </a:cubicBezTo>
              </a:path>
            </a:pathLst>
          </a:custGeom>
          <a:noFill/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8D49B5-3216-49D6-A3B4-AB795F76CA43}"/>
              </a:ext>
            </a:extLst>
          </p:cNvPr>
          <p:cNvSpPr txBox="1"/>
          <p:nvPr/>
        </p:nvSpPr>
        <p:spPr>
          <a:xfrm>
            <a:off x="0" y="2565596"/>
            <a:ext cx="2169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FF0000"/>
                </a:solidFill>
              </a:rPr>
              <a:t>Numerical Feature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94312C4-EFA2-4C05-83C1-666F3D00C312}"/>
              </a:ext>
            </a:extLst>
          </p:cNvPr>
          <p:cNvSpPr/>
          <p:nvPr/>
        </p:nvSpPr>
        <p:spPr>
          <a:xfrm>
            <a:off x="1168924" y="2271198"/>
            <a:ext cx="1300899" cy="350095"/>
          </a:xfrm>
          <a:custGeom>
            <a:avLst/>
            <a:gdLst>
              <a:gd name="connsiteX0" fmla="*/ 0 w 1300899"/>
              <a:gd name="connsiteY0" fmla="*/ 350095 h 350095"/>
              <a:gd name="connsiteX1" fmla="*/ 47134 w 1300899"/>
              <a:gd name="connsiteY1" fmla="*/ 321814 h 350095"/>
              <a:gd name="connsiteX2" fmla="*/ 197963 w 1300899"/>
              <a:gd name="connsiteY2" fmla="*/ 208693 h 350095"/>
              <a:gd name="connsiteX3" fmla="*/ 405352 w 1300899"/>
              <a:gd name="connsiteY3" fmla="*/ 133278 h 350095"/>
              <a:gd name="connsiteX4" fmla="*/ 688156 w 1300899"/>
              <a:gd name="connsiteY4" fmla="*/ 57864 h 350095"/>
              <a:gd name="connsiteX5" fmla="*/ 1018095 w 1300899"/>
              <a:gd name="connsiteY5" fmla="*/ 29583 h 350095"/>
              <a:gd name="connsiteX6" fmla="*/ 1300899 w 1300899"/>
              <a:gd name="connsiteY6" fmla="*/ 1303 h 35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0899" h="350095">
                <a:moveTo>
                  <a:pt x="0" y="350095"/>
                </a:moveTo>
                <a:cubicBezTo>
                  <a:pt x="15711" y="340668"/>
                  <a:pt x="32224" y="332464"/>
                  <a:pt x="47134" y="321814"/>
                </a:cubicBezTo>
                <a:cubicBezTo>
                  <a:pt x="98273" y="285286"/>
                  <a:pt x="142350" y="237963"/>
                  <a:pt x="197963" y="208693"/>
                </a:cubicBezTo>
                <a:cubicBezTo>
                  <a:pt x="263056" y="174433"/>
                  <a:pt x="335754" y="157088"/>
                  <a:pt x="405352" y="133278"/>
                </a:cubicBezTo>
                <a:cubicBezTo>
                  <a:pt x="483196" y="106647"/>
                  <a:pt x="603693" y="68206"/>
                  <a:pt x="688156" y="57864"/>
                </a:cubicBezTo>
                <a:cubicBezTo>
                  <a:pt x="797721" y="44448"/>
                  <a:pt x="908115" y="39010"/>
                  <a:pt x="1018095" y="29583"/>
                </a:cubicBezTo>
                <a:cubicBezTo>
                  <a:pt x="1199230" y="-9231"/>
                  <a:pt x="1105080" y="1303"/>
                  <a:pt x="1300899" y="1303"/>
                </a:cubicBezTo>
              </a:path>
            </a:pathLst>
          </a:custGeom>
          <a:noFill/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00040AD-ADB1-43A0-A2F8-163ED886F533}"/>
              </a:ext>
            </a:extLst>
          </p:cNvPr>
          <p:cNvSpPr txBox="1"/>
          <p:nvPr/>
        </p:nvSpPr>
        <p:spPr>
          <a:xfrm>
            <a:off x="2767065" y="4378903"/>
            <a:ext cx="2169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FF0000"/>
                </a:solidFill>
              </a:rPr>
              <a:t>Categorical Feature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EA0CD14-3E5E-456F-B9C0-A21C2B45EB51}"/>
              </a:ext>
            </a:extLst>
          </p:cNvPr>
          <p:cNvSpPr/>
          <p:nvPr/>
        </p:nvSpPr>
        <p:spPr>
          <a:xfrm>
            <a:off x="3419873" y="4748234"/>
            <a:ext cx="432047" cy="230279"/>
          </a:xfrm>
          <a:custGeom>
            <a:avLst/>
            <a:gdLst>
              <a:gd name="connsiteX0" fmla="*/ 480767 w 480767"/>
              <a:gd name="connsiteY0" fmla="*/ 0 h 650450"/>
              <a:gd name="connsiteX1" fmla="*/ 461914 w 480767"/>
              <a:gd name="connsiteY1" fmla="*/ 150829 h 650450"/>
              <a:gd name="connsiteX2" fmla="*/ 424206 w 480767"/>
              <a:gd name="connsiteY2" fmla="*/ 263951 h 650450"/>
              <a:gd name="connsiteX3" fmla="*/ 235670 w 480767"/>
              <a:gd name="connsiteY3" fmla="*/ 490194 h 650450"/>
              <a:gd name="connsiteX4" fmla="*/ 113122 w 480767"/>
              <a:gd name="connsiteY4" fmla="*/ 556182 h 650450"/>
              <a:gd name="connsiteX5" fmla="*/ 56561 w 480767"/>
              <a:gd name="connsiteY5" fmla="*/ 593889 h 650450"/>
              <a:gd name="connsiteX6" fmla="*/ 28281 w 480767"/>
              <a:gd name="connsiteY6" fmla="*/ 631596 h 650450"/>
              <a:gd name="connsiteX7" fmla="*/ 0 w 480767"/>
              <a:gd name="connsiteY7" fmla="*/ 650450 h 65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767" h="650450">
                <a:moveTo>
                  <a:pt x="480767" y="0"/>
                </a:moveTo>
                <a:cubicBezTo>
                  <a:pt x="474483" y="50276"/>
                  <a:pt x="472530" y="101286"/>
                  <a:pt x="461914" y="150829"/>
                </a:cubicBezTo>
                <a:cubicBezTo>
                  <a:pt x="453586" y="189694"/>
                  <a:pt x="438690" y="226937"/>
                  <a:pt x="424206" y="263951"/>
                </a:cubicBezTo>
                <a:cubicBezTo>
                  <a:pt x="382348" y="370920"/>
                  <a:pt x="354698" y="430679"/>
                  <a:pt x="235670" y="490194"/>
                </a:cubicBezTo>
                <a:cubicBezTo>
                  <a:pt x="183168" y="516446"/>
                  <a:pt x="165300" y="524072"/>
                  <a:pt x="113122" y="556182"/>
                </a:cubicBezTo>
                <a:cubicBezTo>
                  <a:pt x="93824" y="568058"/>
                  <a:pt x="70156" y="575762"/>
                  <a:pt x="56561" y="593889"/>
                </a:cubicBezTo>
                <a:cubicBezTo>
                  <a:pt x="47134" y="606458"/>
                  <a:pt x="39390" y="620487"/>
                  <a:pt x="28281" y="631596"/>
                </a:cubicBezTo>
                <a:cubicBezTo>
                  <a:pt x="20270" y="639607"/>
                  <a:pt x="0" y="650450"/>
                  <a:pt x="0" y="650450"/>
                </a:cubicBezTo>
              </a:path>
            </a:pathLst>
          </a:custGeom>
          <a:noFill/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7CC811D-0BBB-4E9C-8B98-5EE2E809A576}"/>
              </a:ext>
            </a:extLst>
          </p:cNvPr>
          <p:cNvSpPr txBox="1"/>
          <p:nvPr/>
        </p:nvSpPr>
        <p:spPr>
          <a:xfrm>
            <a:off x="5718229" y="2412542"/>
            <a:ext cx="29594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Classification involves making </a:t>
            </a:r>
          </a:p>
          <a:p>
            <a:r>
              <a:rPr lang="en-US" sz="1800" dirty="0">
                <a:solidFill>
                  <a:srgbClr val="FF0000"/>
                </a:solidFill>
              </a:rPr>
              <a:t>a decision at every node.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976F1F3-2A4F-4E4B-B639-57BD075DDED1}"/>
              </a:ext>
            </a:extLst>
          </p:cNvPr>
          <p:cNvSpPr txBox="1"/>
          <p:nvPr/>
        </p:nvSpPr>
        <p:spPr>
          <a:xfrm>
            <a:off x="1971588" y="2968261"/>
            <a:ext cx="29105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600" dirty="0">
                <a:solidFill>
                  <a:srgbClr val="FF0000"/>
                </a:solidFill>
              </a:rPr>
              <a:t>Classification moves down 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the appropriate branch 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till we reach a leaf node.</a:t>
            </a:r>
          </a:p>
        </p:txBody>
      </p:sp>
    </p:spTree>
    <p:extLst>
      <p:ext uri="{BB962C8B-B14F-4D97-AF65-F5344CB8AC3E}">
        <p14:creationId xmlns:p14="http://schemas.microsoft.com/office/powerpoint/2010/main" val="119958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26A53-F3FE-4203-8F02-305D17138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/>
              <a:t>A set of patterns is associated with each node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5C1B6-7052-41F1-99F0-5B85C7FCC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set is larger at the top nodes and keeps reducing in size at subsequent levels.</a:t>
            </a:r>
          </a:p>
          <a:p>
            <a:r>
              <a:rPr lang="en-US" dirty="0"/>
              <a:t>Decision 2 legs contains only birds and human.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CC37E-5679-4C18-8E59-6D034A24D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3D52EB-0DEA-4DBC-949F-A79698568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12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96420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6235D-A92D-4F85-BFAE-063FD79C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The rule are simple Boolean function</a:t>
            </a:r>
            <a:br>
              <a:rPr lang="en-US" sz="4000" dirty="0"/>
            </a:br>
            <a:r>
              <a:rPr lang="en-US" sz="4000" dirty="0"/>
              <a:t>and easy to understand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9DDEBB-9DB0-4AEF-BB1C-1C6E8E6EE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88D9EE-363C-403D-82EB-EAA6CA8F0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13</a:t>
            </a:fld>
            <a:endParaRPr lang="th-T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62CFF-DD5D-4F57-A998-64FB8B2A0E7C}"/>
              </a:ext>
            </a:extLst>
          </p:cNvPr>
          <p:cNvSpPr txBox="1"/>
          <p:nvPr/>
        </p:nvSpPr>
        <p:spPr>
          <a:xfrm>
            <a:off x="143508" y="3213556"/>
            <a:ext cx="885698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IF (no. of legs = 4) AND (has horns = false) AND (size = small) THEN (mouse)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10C0C2-76DE-4B0E-9C36-63209F324641}"/>
              </a:ext>
            </a:extLst>
          </p:cNvPr>
          <p:cNvSpPr txBox="1"/>
          <p:nvPr/>
        </p:nvSpPr>
        <p:spPr>
          <a:xfrm>
            <a:off x="1403648" y="4047095"/>
            <a:ext cx="44644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FF0000"/>
                </a:solidFill>
              </a:rPr>
              <a:t>Conjunction of a number of Antecedents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FB5FD9EE-54B6-485F-9E80-1404BBE33F1F}"/>
              </a:ext>
            </a:extLst>
          </p:cNvPr>
          <p:cNvSpPr/>
          <p:nvPr/>
        </p:nvSpPr>
        <p:spPr>
          <a:xfrm rot="16200000">
            <a:off x="3652605" y="528228"/>
            <a:ext cx="244271" cy="6635083"/>
          </a:xfrm>
          <a:custGeom>
            <a:avLst/>
            <a:gdLst>
              <a:gd name="connsiteX0" fmla="*/ 244271 w 244271"/>
              <a:gd name="connsiteY0" fmla="*/ 6635083 h 6635083"/>
              <a:gd name="connsiteX1" fmla="*/ 122135 w 244271"/>
              <a:gd name="connsiteY1" fmla="*/ 6614728 h 6635083"/>
              <a:gd name="connsiteX2" fmla="*/ 122136 w 244271"/>
              <a:gd name="connsiteY2" fmla="*/ 3337897 h 6635083"/>
              <a:gd name="connsiteX3" fmla="*/ 0 w 244271"/>
              <a:gd name="connsiteY3" fmla="*/ 3317542 h 6635083"/>
              <a:gd name="connsiteX4" fmla="*/ 122136 w 244271"/>
              <a:gd name="connsiteY4" fmla="*/ 3297187 h 6635083"/>
              <a:gd name="connsiteX5" fmla="*/ 122136 w 244271"/>
              <a:gd name="connsiteY5" fmla="*/ 2674589 h 6635083"/>
              <a:gd name="connsiteX6" fmla="*/ 122136 w 244271"/>
              <a:gd name="connsiteY6" fmla="*/ 1986454 h 6635083"/>
              <a:gd name="connsiteX7" fmla="*/ 122136 w 244271"/>
              <a:gd name="connsiteY7" fmla="*/ 1331088 h 6635083"/>
              <a:gd name="connsiteX8" fmla="*/ 122136 w 244271"/>
              <a:gd name="connsiteY8" fmla="*/ 610185 h 6635083"/>
              <a:gd name="connsiteX9" fmla="*/ 122136 w 244271"/>
              <a:gd name="connsiteY9" fmla="*/ 20355 h 6635083"/>
              <a:gd name="connsiteX10" fmla="*/ 244272 w 244271"/>
              <a:gd name="connsiteY10" fmla="*/ 0 h 6635083"/>
              <a:gd name="connsiteX11" fmla="*/ 244271 w 244271"/>
              <a:gd name="connsiteY11" fmla="*/ 6635083 h 6635083"/>
              <a:gd name="connsiteX0" fmla="*/ 244271 w 244271"/>
              <a:gd name="connsiteY0" fmla="*/ 6635083 h 6635083"/>
              <a:gd name="connsiteX1" fmla="*/ 122135 w 244271"/>
              <a:gd name="connsiteY1" fmla="*/ 6614728 h 6635083"/>
              <a:gd name="connsiteX2" fmla="*/ 122136 w 244271"/>
              <a:gd name="connsiteY2" fmla="*/ 3337897 h 6635083"/>
              <a:gd name="connsiteX3" fmla="*/ 0 w 244271"/>
              <a:gd name="connsiteY3" fmla="*/ 3317542 h 6635083"/>
              <a:gd name="connsiteX4" fmla="*/ 122136 w 244271"/>
              <a:gd name="connsiteY4" fmla="*/ 3297187 h 6635083"/>
              <a:gd name="connsiteX5" fmla="*/ 122136 w 244271"/>
              <a:gd name="connsiteY5" fmla="*/ 2674589 h 6635083"/>
              <a:gd name="connsiteX6" fmla="*/ 122136 w 244271"/>
              <a:gd name="connsiteY6" fmla="*/ 2084759 h 6635083"/>
              <a:gd name="connsiteX7" fmla="*/ 122136 w 244271"/>
              <a:gd name="connsiteY7" fmla="*/ 1494929 h 6635083"/>
              <a:gd name="connsiteX8" fmla="*/ 122136 w 244271"/>
              <a:gd name="connsiteY8" fmla="*/ 905100 h 6635083"/>
              <a:gd name="connsiteX9" fmla="*/ 122136 w 244271"/>
              <a:gd name="connsiteY9" fmla="*/ 20355 h 6635083"/>
              <a:gd name="connsiteX10" fmla="*/ 244272 w 244271"/>
              <a:gd name="connsiteY10" fmla="*/ 0 h 663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271" h="6635083" stroke="0" extrusionOk="0">
                <a:moveTo>
                  <a:pt x="244271" y="6635083"/>
                </a:moveTo>
                <a:cubicBezTo>
                  <a:pt x="176240" y="6634582"/>
                  <a:pt x="121749" y="6625651"/>
                  <a:pt x="122135" y="6614728"/>
                </a:cubicBezTo>
                <a:cubicBezTo>
                  <a:pt x="195245" y="5438949"/>
                  <a:pt x="-15975" y="4457826"/>
                  <a:pt x="122136" y="3337897"/>
                </a:cubicBezTo>
                <a:cubicBezTo>
                  <a:pt x="114501" y="3322937"/>
                  <a:pt x="71173" y="3318721"/>
                  <a:pt x="0" y="3317542"/>
                </a:cubicBezTo>
                <a:cubicBezTo>
                  <a:pt x="67221" y="3317342"/>
                  <a:pt x="123833" y="3309218"/>
                  <a:pt x="122136" y="3297187"/>
                </a:cubicBezTo>
                <a:cubicBezTo>
                  <a:pt x="111205" y="3107234"/>
                  <a:pt x="146185" y="2960802"/>
                  <a:pt x="122136" y="2674589"/>
                </a:cubicBezTo>
                <a:cubicBezTo>
                  <a:pt x="98087" y="2388376"/>
                  <a:pt x="149800" y="2261079"/>
                  <a:pt x="122136" y="1986454"/>
                </a:cubicBezTo>
                <a:cubicBezTo>
                  <a:pt x="94472" y="1711830"/>
                  <a:pt x="127129" y="1537224"/>
                  <a:pt x="122136" y="1331088"/>
                </a:cubicBezTo>
                <a:cubicBezTo>
                  <a:pt x="117143" y="1124952"/>
                  <a:pt x="149106" y="871999"/>
                  <a:pt x="122136" y="610185"/>
                </a:cubicBezTo>
                <a:cubicBezTo>
                  <a:pt x="95166" y="348371"/>
                  <a:pt x="108926" y="189229"/>
                  <a:pt x="122136" y="20355"/>
                </a:cubicBezTo>
                <a:cubicBezTo>
                  <a:pt x="121914" y="10903"/>
                  <a:pt x="166809" y="-8378"/>
                  <a:pt x="244272" y="0"/>
                </a:cubicBezTo>
                <a:cubicBezTo>
                  <a:pt x="637699" y="2419888"/>
                  <a:pt x="167223" y="4362199"/>
                  <a:pt x="244271" y="6635083"/>
                </a:cubicBezTo>
                <a:close/>
              </a:path>
              <a:path w="244271" h="6635083" fill="none" extrusionOk="0">
                <a:moveTo>
                  <a:pt x="244271" y="6635083"/>
                </a:moveTo>
                <a:cubicBezTo>
                  <a:pt x="175664" y="6635053"/>
                  <a:pt x="123194" y="6626035"/>
                  <a:pt x="122135" y="6614728"/>
                </a:cubicBezTo>
                <a:cubicBezTo>
                  <a:pt x="144001" y="5349503"/>
                  <a:pt x="4111" y="4380754"/>
                  <a:pt x="122136" y="3337897"/>
                </a:cubicBezTo>
                <a:cubicBezTo>
                  <a:pt x="119551" y="3326700"/>
                  <a:pt x="61498" y="3323197"/>
                  <a:pt x="0" y="3317542"/>
                </a:cubicBezTo>
                <a:cubicBezTo>
                  <a:pt x="67961" y="3318106"/>
                  <a:pt x="120583" y="3306847"/>
                  <a:pt x="122136" y="3297187"/>
                </a:cubicBezTo>
                <a:cubicBezTo>
                  <a:pt x="141531" y="3058783"/>
                  <a:pt x="152272" y="2935631"/>
                  <a:pt x="122136" y="2674589"/>
                </a:cubicBezTo>
                <a:cubicBezTo>
                  <a:pt x="92000" y="2413547"/>
                  <a:pt x="145535" y="2226564"/>
                  <a:pt x="122136" y="2084759"/>
                </a:cubicBezTo>
                <a:cubicBezTo>
                  <a:pt x="98738" y="1942954"/>
                  <a:pt x="137220" y="1729269"/>
                  <a:pt x="122136" y="1494929"/>
                </a:cubicBezTo>
                <a:cubicBezTo>
                  <a:pt x="107053" y="1260589"/>
                  <a:pt x="123938" y="1065311"/>
                  <a:pt x="122136" y="905100"/>
                </a:cubicBezTo>
                <a:cubicBezTo>
                  <a:pt x="120334" y="744889"/>
                  <a:pt x="94091" y="401751"/>
                  <a:pt x="122136" y="20355"/>
                </a:cubicBezTo>
                <a:cubicBezTo>
                  <a:pt x="121693" y="15605"/>
                  <a:pt x="170581" y="-4737"/>
                  <a:pt x="244272" y="0"/>
                </a:cubicBezTo>
              </a:path>
              <a:path w="244271" h="6635083" fill="none" stroke="0" extrusionOk="0">
                <a:moveTo>
                  <a:pt x="244271" y="6635083"/>
                </a:moveTo>
                <a:cubicBezTo>
                  <a:pt x="175692" y="6635292"/>
                  <a:pt x="122457" y="6625016"/>
                  <a:pt x="122135" y="6614728"/>
                </a:cubicBezTo>
                <a:cubicBezTo>
                  <a:pt x="177341" y="5646569"/>
                  <a:pt x="202890" y="4232142"/>
                  <a:pt x="122136" y="3337897"/>
                </a:cubicBezTo>
                <a:cubicBezTo>
                  <a:pt x="118704" y="3326375"/>
                  <a:pt x="67201" y="3308573"/>
                  <a:pt x="0" y="3317542"/>
                </a:cubicBezTo>
                <a:cubicBezTo>
                  <a:pt x="66883" y="3316161"/>
                  <a:pt x="122592" y="3308070"/>
                  <a:pt x="122136" y="3297187"/>
                </a:cubicBezTo>
                <a:cubicBezTo>
                  <a:pt x="112302" y="3089895"/>
                  <a:pt x="93783" y="2759878"/>
                  <a:pt x="122136" y="2576284"/>
                </a:cubicBezTo>
                <a:cubicBezTo>
                  <a:pt x="150489" y="2392690"/>
                  <a:pt x="92203" y="2092705"/>
                  <a:pt x="122136" y="1920918"/>
                </a:cubicBezTo>
                <a:cubicBezTo>
                  <a:pt x="152069" y="1749131"/>
                  <a:pt x="142250" y="1505872"/>
                  <a:pt x="122136" y="1298319"/>
                </a:cubicBezTo>
                <a:cubicBezTo>
                  <a:pt x="102022" y="1090766"/>
                  <a:pt x="134024" y="937456"/>
                  <a:pt x="122136" y="741258"/>
                </a:cubicBezTo>
                <a:cubicBezTo>
                  <a:pt x="110248" y="545060"/>
                  <a:pt x="122676" y="192040"/>
                  <a:pt x="122136" y="20355"/>
                </a:cubicBezTo>
                <a:cubicBezTo>
                  <a:pt x="120823" y="20291"/>
                  <a:pt x="179153" y="3262"/>
                  <a:pt x="244272" y="0"/>
                </a:cubicBezTo>
              </a:path>
            </a:pathLst>
          </a:custGeom>
          <a:ln w="190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959351932">
                  <a:prstGeom prst="leftBrac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865D2D-8C99-46C3-ACFB-1A4923E063EB}"/>
              </a:ext>
            </a:extLst>
          </p:cNvPr>
          <p:cNvSpPr txBox="1"/>
          <p:nvPr/>
        </p:nvSpPr>
        <p:spPr>
          <a:xfrm>
            <a:off x="5365068" y="2078676"/>
            <a:ext cx="23762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FF0000"/>
                </a:solidFill>
              </a:rPr>
              <a:t>Single Outcome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E2127F3-988C-4827-B5D5-964F35B4A86B}"/>
              </a:ext>
            </a:extLst>
          </p:cNvPr>
          <p:cNvSpPr/>
          <p:nvPr/>
        </p:nvSpPr>
        <p:spPr>
          <a:xfrm>
            <a:off x="7452320" y="2276872"/>
            <a:ext cx="778146" cy="975375"/>
          </a:xfrm>
          <a:custGeom>
            <a:avLst/>
            <a:gdLst>
              <a:gd name="connsiteX0" fmla="*/ 0 w 1509155"/>
              <a:gd name="connsiteY0" fmla="*/ 0 h 791851"/>
              <a:gd name="connsiteX1" fmla="*/ 311085 w 1509155"/>
              <a:gd name="connsiteY1" fmla="*/ 65988 h 791851"/>
              <a:gd name="connsiteX2" fmla="*/ 744718 w 1509155"/>
              <a:gd name="connsiteY2" fmla="*/ 113122 h 791851"/>
              <a:gd name="connsiteX3" fmla="*/ 980388 w 1509155"/>
              <a:gd name="connsiteY3" fmla="*/ 150829 h 791851"/>
              <a:gd name="connsiteX4" fmla="*/ 1112363 w 1509155"/>
              <a:gd name="connsiteY4" fmla="*/ 207390 h 791851"/>
              <a:gd name="connsiteX5" fmla="*/ 1385741 w 1509155"/>
              <a:gd name="connsiteY5" fmla="*/ 311084 h 791851"/>
              <a:gd name="connsiteX6" fmla="*/ 1470582 w 1509155"/>
              <a:gd name="connsiteY6" fmla="*/ 452486 h 791851"/>
              <a:gd name="connsiteX7" fmla="*/ 1480009 w 1509155"/>
              <a:gd name="connsiteY7" fmla="*/ 527901 h 791851"/>
              <a:gd name="connsiteX8" fmla="*/ 1489435 w 1509155"/>
              <a:gd name="connsiteY8" fmla="*/ 659876 h 791851"/>
              <a:gd name="connsiteX9" fmla="*/ 1498862 w 1509155"/>
              <a:gd name="connsiteY9" fmla="*/ 716437 h 791851"/>
              <a:gd name="connsiteX10" fmla="*/ 1508289 w 1509155"/>
              <a:gd name="connsiteY10" fmla="*/ 744717 h 791851"/>
              <a:gd name="connsiteX11" fmla="*/ 1508289 w 1509155"/>
              <a:gd name="connsiteY11" fmla="*/ 791851 h 79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09155" h="791851">
                <a:moveTo>
                  <a:pt x="0" y="0"/>
                </a:moveTo>
                <a:cubicBezTo>
                  <a:pt x="119213" y="34060"/>
                  <a:pt x="140882" y="42348"/>
                  <a:pt x="311085" y="65988"/>
                </a:cubicBezTo>
                <a:cubicBezTo>
                  <a:pt x="455098" y="85990"/>
                  <a:pt x="600477" y="94838"/>
                  <a:pt x="744718" y="113122"/>
                </a:cubicBezTo>
                <a:cubicBezTo>
                  <a:pt x="823642" y="123126"/>
                  <a:pt x="901831" y="138260"/>
                  <a:pt x="980388" y="150829"/>
                </a:cubicBezTo>
                <a:cubicBezTo>
                  <a:pt x="1024380" y="169683"/>
                  <a:pt x="1067347" y="191134"/>
                  <a:pt x="1112363" y="207390"/>
                </a:cubicBezTo>
                <a:cubicBezTo>
                  <a:pt x="1391157" y="308065"/>
                  <a:pt x="1240261" y="227954"/>
                  <a:pt x="1385741" y="311084"/>
                </a:cubicBezTo>
                <a:cubicBezTo>
                  <a:pt x="1414021" y="358218"/>
                  <a:pt x="1463764" y="397943"/>
                  <a:pt x="1470582" y="452486"/>
                </a:cubicBezTo>
                <a:cubicBezTo>
                  <a:pt x="1473724" y="477624"/>
                  <a:pt x="1477715" y="502671"/>
                  <a:pt x="1480009" y="527901"/>
                </a:cubicBezTo>
                <a:cubicBezTo>
                  <a:pt x="1484002" y="571824"/>
                  <a:pt x="1485047" y="615991"/>
                  <a:pt x="1489435" y="659876"/>
                </a:cubicBezTo>
                <a:cubicBezTo>
                  <a:pt x="1491337" y="678895"/>
                  <a:pt x="1494716" y="697778"/>
                  <a:pt x="1498862" y="716437"/>
                </a:cubicBezTo>
                <a:cubicBezTo>
                  <a:pt x="1501018" y="726137"/>
                  <a:pt x="1507056" y="734857"/>
                  <a:pt x="1508289" y="744717"/>
                </a:cubicBezTo>
                <a:cubicBezTo>
                  <a:pt x="1510238" y="760307"/>
                  <a:pt x="1508289" y="776140"/>
                  <a:pt x="1508289" y="791851"/>
                </a:cubicBezTo>
              </a:path>
            </a:pathLst>
          </a:custGeom>
          <a:noFill/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94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27178-04A2-40E6-8EBF-64A1DCA82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sz="4100" dirty="0"/>
              <a:t>The tree can be binary or non-binary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5F6716-81C1-4890-A8AA-AE2604913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204453: Pattern Recognition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D467C4-7BAC-4FB6-A999-B3F025FC1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1DCBBE1-314B-45E7-A14D-E54A756E973C}" type="slidenum">
              <a:rPr lang="th-TH" smtClean="0"/>
              <a:pPr>
                <a:spcAft>
                  <a:spcPts val="600"/>
                </a:spcAft>
              </a:pPr>
              <a:t>14</a:t>
            </a:fld>
            <a:endParaRPr lang="th-TH"/>
          </a:p>
        </p:txBody>
      </p:sp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59946F8D-CC50-41F1-9DF1-B195E92C0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96" y="2636912"/>
            <a:ext cx="4077104" cy="1584176"/>
          </a:xfrm>
          <a:prstGeom prst="rect">
            <a:avLst/>
          </a:prstGeom>
        </p:spPr>
      </p:pic>
      <p:pic>
        <p:nvPicPr>
          <p:cNvPr id="18" name="Content Placeholder 17" descr="Shape, arrow, circle&#10;&#10;Description automatically generated">
            <a:extLst>
              <a:ext uri="{FF2B5EF4-FFF2-40B4-BE49-F238E27FC236}">
                <a16:creationId xmlns:a16="http://schemas.microsoft.com/office/drawing/2014/main" id="{371D99A0-A684-402C-989F-F681C71D6E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680691"/>
            <a:ext cx="2769309" cy="3744417"/>
          </a:xfrm>
        </p:spPr>
      </p:pic>
    </p:spTree>
    <p:extLst>
      <p:ext uri="{BB962C8B-B14F-4D97-AF65-F5344CB8AC3E}">
        <p14:creationId xmlns:p14="http://schemas.microsoft.com/office/powerpoint/2010/main" val="2504349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9BB47-7227-41C8-86D1-3E218CC04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/>
              <a:t>A many-way decision can be converted into a number of yes/no decisions</a:t>
            </a:r>
          </a:p>
        </p:txBody>
      </p:sp>
      <p:pic>
        <p:nvPicPr>
          <p:cNvPr id="20" name="Picture 19" descr="Diagram&#10;&#10;Description automatically generated">
            <a:extLst>
              <a:ext uri="{FF2B5EF4-FFF2-40B4-BE49-F238E27FC236}">
                <a16:creationId xmlns:a16="http://schemas.microsoft.com/office/drawing/2014/main" id="{ED935939-9718-4579-9F2E-AAA351132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5" y="1914525"/>
            <a:ext cx="4857750" cy="3028950"/>
          </a:xfrm>
          <a:prstGeom prst="rect">
            <a:avLst/>
          </a:prstGeom>
          <a:noFill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D0840-B259-4F30-A66E-B8437C512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204453: Pattern Recognition</a:t>
            </a: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AD7B7-EB0E-445E-B6CF-927AE7275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1DCBBE1-314B-45E7-A14D-E54A756E973C}" type="slidenum">
              <a:rPr lang="th-TH" smtClean="0"/>
              <a:pPr>
                <a:spcAft>
                  <a:spcPts val="600"/>
                </a:spcAft>
              </a:pPr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3769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4F449-C465-4035-B94E-01E2ACB1F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Axis-parallel Test</a:t>
            </a:r>
            <a:br>
              <a:rPr lang="en-US" dirty="0"/>
            </a:br>
            <a:r>
              <a:rPr lang="en-US" dirty="0"/>
              <a:t>x &gt; a</a:t>
            </a:r>
            <a:r>
              <a:rPr lang="en-US" baseline="-25000" dirty="0"/>
              <a:t>0</a:t>
            </a:r>
            <a:r>
              <a:rPr lang="en-US" dirty="0"/>
              <a:t> : Height &gt; 5 ft</a:t>
            </a:r>
          </a:p>
        </p:txBody>
      </p:sp>
      <p:pic>
        <p:nvPicPr>
          <p:cNvPr id="7" name="Content Placeholder 6" descr="A screenshot of a cell phone&#10;&#10;Description automatically generated with low confidence">
            <a:extLst>
              <a:ext uri="{FF2B5EF4-FFF2-40B4-BE49-F238E27FC236}">
                <a16:creationId xmlns:a16="http://schemas.microsoft.com/office/drawing/2014/main" id="{F14E9E9F-7689-4EFD-B7E3-48B556C8C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06" y="1600200"/>
            <a:ext cx="8191788" cy="4525963"/>
          </a:xfr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73110-A6EA-4DE9-AD1D-8BA51A22E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204453: Pattern Recognition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BE1D2-3E6F-4FF4-AC00-A6B75B181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1DCBBE1-314B-45E7-A14D-E54A756E973C}" type="slidenum">
              <a:rPr lang="th-TH" smtClean="0"/>
              <a:pPr>
                <a:spcAft>
                  <a:spcPts val="600"/>
                </a:spcAft>
              </a:pPr>
              <a:t>16</a:t>
            </a:fld>
            <a:endParaRPr lang="th-T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825732-F7FC-4F14-AF31-8ECAB8F8B7DD}"/>
              </a:ext>
            </a:extLst>
          </p:cNvPr>
          <p:cNvSpPr txBox="1"/>
          <p:nvPr/>
        </p:nvSpPr>
        <p:spPr>
          <a:xfrm>
            <a:off x="5976025" y="3323590"/>
            <a:ext cx="13963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Hyperplane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4A60E4D-73F0-4924-AE78-C9A89E250EBC}"/>
              </a:ext>
            </a:extLst>
          </p:cNvPr>
          <p:cNvSpPr/>
          <p:nvPr/>
        </p:nvSpPr>
        <p:spPr>
          <a:xfrm>
            <a:off x="5644836" y="3632902"/>
            <a:ext cx="432047" cy="230279"/>
          </a:xfrm>
          <a:custGeom>
            <a:avLst/>
            <a:gdLst>
              <a:gd name="connsiteX0" fmla="*/ 480767 w 480767"/>
              <a:gd name="connsiteY0" fmla="*/ 0 h 650450"/>
              <a:gd name="connsiteX1" fmla="*/ 461914 w 480767"/>
              <a:gd name="connsiteY1" fmla="*/ 150829 h 650450"/>
              <a:gd name="connsiteX2" fmla="*/ 424206 w 480767"/>
              <a:gd name="connsiteY2" fmla="*/ 263951 h 650450"/>
              <a:gd name="connsiteX3" fmla="*/ 235670 w 480767"/>
              <a:gd name="connsiteY3" fmla="*/ 490194 h 650450"/>
              <a:gd name="connsiteX4" fmla="*/ 113122 w 480767"/>
              <a:gd name="connsiteY4" fmla="*/ 556182 h 650450"/>
              <a:gd name="connsiteX5" fmla="*/ 56561 w 480767"/>
              <a:gd name="connsiteY5" fmla="*/ 593889 h 650450"/>
              <a:gd name="connsiteX6" fmla="*/ 28281 w 480767"/>
              <a:gd name="connsiteY6" fmla="*/ 631596 h 650450"/>
              <a:gd name="connsiteX7" fmla="*/ 0 w 480767"/>
              <a:gd name="connsiteY7" fmla="*/ 650450 h 65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767" h="650450">
                <a:moveTo>
                  <a:pt x="480767" y="0"/>
                </a:moveTo>
                <a:cubicBezTo>
                  <a:pt x="474483" y="50276"/>
                  <a:pt x="472530" y="101286"/>
                  <a:pt x="461914" y="150829"/>
                </a:cubicBezTo>
                <a:cubicBezTo>
                  <a:pt x="453586" y="189694"/>
                  <a:pt x="438690" y="226937"/>
                  <a:pt x="424206" y="263951"/>
                </a:cubicBezTo>
                <a:cubicBezTo>
                  <a:pt x="382348" y="370920"/>
                  <a:pt x="354698" y="430679"/>
                  <a:pt x="235670" y="490194"/>
                </a:cubicBezTo>
                <a:cubicBezTo>
                  <a:pt x="183168" y="516446"/>
                  <a:pt x="165300" y="524072"/>
                  <a:pt x="113122" y="556182"/>
                </a:cubicBezTo>
                <a:cubicBezTo>
                  <a:pt x="93824" y="568058"/>
                  <a:pt x="70156" y="575762"/>
                  <a:pt x="56561" y="593889"/>
                </a:cubicBezTo>
                <a:cubicBezTo>
                  <a:pt x="47134" y="606458"/>
                  <a:pt x="39390" y="620487"/>
                  <a:pt x="28281" y="631596"/>
                </a:cubicBezTo>
                <a:cubicBezTo>
                  <a:pt x="20270" y="639607"/>
                  <a:pt x="0" y="650450"/>
                  <a:pt x="0" y="650450"/>
                </a:cubicBezTo>
              </a:path>
            </a:pathLst>
          </a:custGeom>
          <a:noFill/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BBBBDE-4E4C-4DC0-8CEB-76DAD1A331CF}"/>
              </a:ext>
            </a:extLst>
          </p:cNvPr>
          <p:cNvSpPr txBox="1"/>
          <p:nvPr/>
        </p:nvSpPr>
        <p:spPr>
          <a:xfrm>
            <a:off x="4067944" y="5729070"/>
            <a:ext cx="13963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Threshold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0382360-D0B0-424E-BE5C-EDE85404B97B}"/>
              </a:ext>
            </a:extLst>
          </p:cNvPr>
          <p:cNvSpPr/>
          <p:nvPr/>
        </p:nvSpPr>
        <p:spPr>
          <a:xfrm rot="3040331">
            <a:off x="3618902" y="5732504"/>
            <a:ext cx="432047" cy="230279"/>
          </a:xfrm>
          <a:custGeom>
            <a:avLst/>
            <a:gdLst>
              <a:gd name="connsiteX0" fmla="*/ 480767 w 480767"/>
              <a:gd name="connsiteY0" fmla="*/ 0 h 650450"/>
              <a:gd name="connsiteX1" fmla="*/ 461914 w 480767"/>
              <a:gd name="connsiteY1" fmla="*/ 150829 h 650450"/>
              <a:gd name="connsiteX2" fmla="*/ 424206 w 480767"/>
              <a:gd name="connsiteY2" fmla="*/ 263951 h 650450"/>
              <a:gd name="connsiteX3" fmla="*/ 235670 w 480767"/>
              <a:gd name="connsiteY3" fmla="*/ 490194 h 650450"/>
              <a:gd name="connsiteX4" fmla="*/ 113122 w 480767"/>
              <a:gd name="connsiteY4" fmla="*/ 556182 h 650450"/>
              <a:gd name="connsiteX5" fmla="*/ 56561 w 480767"/>
              <a:gd name="connsiteY5" fmla="*/ 593889 h 650450"/>
              <a:gd name="connsiteX6" fmla="*/ 28281 w 480767"/>
              <a:gd name="connsiteY6" fmla="*/ 631596 h 650450"/>
              <a:gd name="connsiteX7" fmla="*/ 0 w 480767"/>
              <a:gd name="connsiteY7" fmla="*/ 650450 h 65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767" h="650450">
                <a:moveTo>
                  <a:pt x="480767" y="0"/>
                </a:moveTo>
                <a:cubicBezTo>
                  <a:pt x="474483" y="50276"/>
                  <a:pt x="472530" y="101286"/>
                  <a:pt x="461914" y="150829"/>
                </a:cubicBezTo>
                <a:cubicBezTo>
                  <a:pt x="453586" y="189694"/>
                  <a:pt x="438690" y="226937"/>
                  <a:pt x="424206" y="263951"/>
                </a:cubicBezTo>
                <a:cubicBezTo>
                  <a:pt x="382348" y="370920"/>
                  <a:pt x="354698" y="430679"/>
                  <a:pt x="235670" y="490194"/>
                </a:cubicBezTo>
                <a:cubicBezTo>
                  <a:pt x="183168" y="516446"/>
                  <a:pt x="165300" y="524072"/>
                  <a:pt x="113122" y="556182"/>
                </a:cubicBezTo>
                <a:cubicBezTo>
                  <a:pt x="93824" y="568058"/>
                  <a:pt x="70156" y="575762"/>
                  <a:pt x="56561" y="593889"/>
                </a:cubicBezTo>
                <a:cubicBezTo>
                  <a:pt x="47134" y="606458"/>
                  <a:pt x="39390" y="620487"/>
                  <a:pt x="28281" y="631596"/>
                </a:cubicBezTo>
                <a:cubicBezTo>
                  <a:pt x="20270" y="639607"/>
                  <a:pt x="0" y="650450"/>
                  <a:pt x="0" y="650450"/>
                </a:cubicBezTo>
              </a:path>
            </a:pathLst>
          </a:custGeom>
          <a:noFill/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693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3376E-ACB7-44D6-AEA4-5239526D9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/>
              <a:t>Test on Linear Combination of Features</a:t>
            </a:r>
            <a:br>
              <a:rPr lang="en-US" sz="3700" dirty="0"/>
            </a:br>
            <a:r>
              <a:rPr lang="en-US" sz="3700" dirty="0"/>
              <a:t>: 0.4 Height + 0.3 Weight &gt; 38</a:t>
            </a:r>
          </a:p>
        </p:txBody>
      </p:sp>
      <p:pic>
        <p:nvPicPr>
          <p:cNvPr id="7" name="Content Placeholder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7590D30-5528-4C7B-9175-21265386E9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26" y="1600200"/>
            <a:ext cx="7715948" cy="4525963"/>
          </a:xfr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04C9FD-56E9-4A2C-B390-9166AF283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204453: Pattern Recognition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197F0D-3CE4-4989-A0B6-05207BB59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1DCBBE1-314B-45E7-A14D-E54A756E973C}" type="slidenum">
              <a:rPr lang="th-TH" smtClean="0"/>
              <a:pPr>
                <a:spcAft>
                  <a:spcPts val="600"/>
                </a:spcAft>
              </a:pPr>
              <a:t>17</a:t>
            </a:fld>
            <a:endParaRPr lang="th-TH"/>
          </a:p>
        </p:txBody>
      </p:sp>
      <p:pic>
        <p:nvPicPr>
          <p:cNvPr id="11" name="Picture 10" descr="Text, letter&#10;&#10;Description automatically generated">
            <a:extLst>
              <a:ext uri="{FF2B5EF4-FFF2-40B4-BE49-F238E27FC236}">
                <a16:creationId xmlns:a16="http://schemas.microsoft.com/office/drawing/2014/main" id="{6A8E643C-13DE-4FA2-A53A-AE40A2280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36600"/>
            <a:ext cx="13843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48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037A4-DBF4-4F3A-86DB-1D8673641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Test on Non-linear Combination of Features</a:t>
            </a:r>
            <a:br>
              <a:rPr lang="en-US" sz="3400" dirty="0"/>
            </a:br>
            <a:r>
              <a:rPr lang="en-US" sz="3400" dirty="0"/>
              <a:t>f(x) &gt; 0</a:t>
            </a:r>
            <a:endParaRPr lang="en-US" sz="3400"/>
          </a:p>
        </p:txBody>
      </p:sp>
      <p:pic>
        <p:nvPicPr>
          <p:cNvPr id="7" name="Content Placeholder 6" descr="Shape, circle&#10;&#10;Description automatically generated">
            <a:extLst>
              <a:ext uri="{FF2B5EF4-FFF2-40B4-BE49-F238E27FC236}">
                <a16:creationId xmlns:a16="http://schemas.microsoft.com/office/drawing/2014/main" id="{32579C34-5288-4488-BB3F-CDA3991C2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26" y="1600200"/>
            <a:ext cx="7715948" cy="4525963"/>
          </a:xfr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F6C49F-5437-4A56-B0D0-17BE2918B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204453: Pattern Recognition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A15122-9537-4879-8C28-6012CB7CA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1DCBBE1-314B-45E7-A14D-E54A756E973C}" type="slidenum">
              <a:rPr lang="th-TH" smtClean="0"/>
              <a:pPr>
                <a:spcAft>
                  <a:spcPts val="600"/>
                </a:spcAft>
              </a:pPr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7353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sz="4100"/>
              <a:t>Non-Rectangular Decision Boundary</a:t>
            </a:r>
            <a:endParaRPr lang="th-TH" sz="4100"/>
          </a:p>
        </p:txBody>
      </p:sp>
      <p:pic>
        <p:nvPicPr>
          <p:cNvPr id="8" name="Content Placeholder 7" descr="figure 6.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78325" y="1600200"/>
            <a:ext cx="5187350" cy="4525963"/>
          </a:xfrm>
          <a:noFill/>
        </p:spPr>
      </p:pic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204453: Pattern Recognition</a:t>
            </a: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1DCBBE1-314B-45E7-A14D-E54A756E973C}" type="slidenum">
              <a:rPr lang="th-TH" smtClean="0"/>
              <a:pPr>
                <a:spcAft>
                  <a:spcPts val="600"/>
                </a:spcAft>
              </a:pPr>
              <a:t>19</a:t>
            </a:fld>
            <a:endParaRPr lang="th-TH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decision trees are used to choose the course of action</a:t>
            </a:r>
          </a:p>
          <a:p>
            <a:r>
              <a:rPr lang="en-US" dirty="0"/>
              <a:t>How decision trees are used for classification</a:t>
            </a:r>
          </a:p>
          <a:p>
            <a:r>
              <a:rPr lang="en-US" dirty="0"/>
              <a:t>The strength and weakness of decision trees</a:t>
            </a:r>
          </a:p>
          <a:p>
            <a:r>
              <a:rPr lang="en-US" dirty="0"/>
              <a:t>The splitting criterion used at the nodes</a:t>
            </a:r>
          </a:p>
          <a:p>
            <a:r>
              <a:rPr lang="en-US" dirty="0"/>
              <a:t>What is meant by induction of decision trees</a:t>
            </a:r>
          </a:p>
          <a:p>
            <a:r>
              <a:rPr lang="en-US" dirty="0"/>
              <a:t>Why pruning of decision tree is sometimes necessary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2</a:t>
            </a:fld>
            <a:endParaRPr lang="th-TH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Decision Tree Performed on</a:t>
            </a:r>
            <a:br>
              <a:rPr lang="en-US" sz="3700"/>
            </a:br>
            <a:r>
              <a:rPr lang="en-US" sz="3700"/>
              <a:t>a Non-Rectangular Region</a:t>
            </a:r>
            <a:endParaRPr lang="th-TH" sz="3700"/>
          </a:p>
        </p:txBody>
      </p:sp>
      <p:pic>
        <p:nvPicPr>
          <p:cNvPr id="8" name="Content Placeholder 7" descr="figure 6.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14959" y="1600200"/>
            <a:ext cx="5114082" cy="4525963"/>
          </a:xfrm>
          <a:noFill/>
        </p:spPr>
      </p:pic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204453: Pattern Recognition</a:t>
            </a: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1DCBBE1-314B-45E7-A14D-E54A756E973C}" type="slidenum">
              <a:rPr lang="th-TH" smtClean="0"/>
              <a:pPr>
                <a:spcAft>
                  <a:spcPts val="600"/>
                </a:spcAft>
              </a:pPr>
              <a:t>20</a:t>
            </a:fld>
            <a:endParaRPr lang="th-TH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Construction of </a:t>
            </a:r>
            <a:r>
              <a:rPr lang="en-US"/>
              <a:t>Decision Trees</a:t>
            </a:r>
            <a:endParaRPr lang="th-TH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204453: Pattern Recognition</a:t>
            </a: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1DCBBE1-314B-45E7-A14D-E54A756E973C}" type="slidenum">
              <a:rPr lang="th-TH" smtClean="0"/>
              <a:pPr>
                <a:spcAft>
                  <a:spcPts val="600"/>
                </a:spcAft>
              </a:pPr>
              <a:t>21</a:t>
            </a:fld>
            <a:endParaRPr lang="th-TH"/>
          </a:p>
        </p:txBody>
      </p:sp>
      <p:graphicFrame>
        <p:nvGraphicFramePr>
          <p:cNvPr id="9" name="ตัวยึดเนื้อหา 2">
            <a:extLst>
              <a:ext uri="{FF2B5EF4-FFF2-40B4-BE49-F238E27FC236}">
                <a16:creationId xmlns:a16="http://schemas.microsoft.com/office/drawing/2014/main" id="{76F92C3C-5F91-4C76-BCBB-B15103A6EE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658834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figure 6.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82391" y="1725414"/>
            <a:ext cx="5179219" cy="4583906"/>
          </a:xfr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Classification into two classes: </a:t>
            </a:r>
            <a:br>
              <a:rPr lang="en-US" dirty="0"/>
            </a:br>
            <a:r>
              <a:rPr lang="en-US" dirty="0"/>
              <a:t>An illustration</a:t>
            </a:r>
            <a:endParaRPr lang="th-TH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22</a:t>
            </a:fld>
            <a:endParaRPr lang="th-TH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7F3622-97A2-4DAF-84D8-CE571899031B}"/>
              </a:ext>
            </a:extLst>
          </p:cNvPr>
          <p:cNvSpPr txBox="1"/>
          <p:nvPr/>
        </p:nvSpPr>
        <p:spPr>
          <a:xfrm>
            <a:off x="6947625" y="5589240"/>
            <a:ext cx="21963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Discriminant Feature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BEB733F-85D8-47CB-B4E6-FF1D9049E086}"/>
              </a:ext>
            </a:extLst>
          </p:cNvPr>
          <p:cNvSpPr/>
          <p:nvPr/>
        </p:nvSpPr>
        <p:spPr>
          <a:xfrm>
            <a:off x="6731601" y="5927181"/>
            <a:ext cx="432047" cy="230279"/>
          </a:xfrm>
          <a:custGeom>
            <a:avLst/>
            <a:gdLst>
              <a:gd name="connsiteX0" fmla="*/ 480767 w 480767"/>
              <a:gd name="connsiteY0" fmla="*/ 0 h 650450"/>
              <a:gd name="connsiteX1" fmla="*/ 461914 w 480767"/>
              <a:gd name="connsiteY1" fmla="*/ 150829 h 650450"/>
              <a:gd name="connsiteX2" fmla="*/ 424206 w 480767"/>
              <a:gd name="connsiteY2" fmla="*/ 263951 h 650450"/>
              <a:gd name="connsiteX3" fmla="*/ 235670 w 480767"/>
              <a:gd name="connsiteY3" fmla="*/ 490194 h 650450"/>
              <a:gd name="connsiteX4" fmla="*/ 113122 w 480767"/>
              <a:gd name="connsiteY4" fmla="*/ 556182 h 650450"/>
              <a:gd name="connsiteX5" fmla="*/ 56561 w 480767"/>
              <a:gd name="connsiteY5" fmla="*/ 593889 h 650450"/>
              <a:gd name="connsiteX6" fmla="*/ 28281 w 480767"/>
              <a:gd name="connsiteY6" fmla="*/ 631596 h 650450"/>
              <a:gd name="connsiteX7" fmla="*/ 0 w 480767"/>
              <a:gd name="connsiteY7" fmla="*/ 650450 h 65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767" h="650450">
                <a:moveTo>
                  <a:pt x="480767" y="0"/>
                </a:moveTo>
                <a:cubicBezTo>
                  <a:pt x="474483" y="50276"/>
                  <a:pt x="472530" y="101286"/>
                  <a:pt x="461914" y="150829"/>
                </a:cubicBezTo>
                <a:cubicBezTo>
                  <a:pt x="453586" y="189694"/>
                  <a:pt x="438690" y="226937"/>
                  <a:pt x="424206" y="263951"/>
                </a:cubicBezTo>
                <a:cubicBezTo>
                  <a:pt x="382348" y="370920"/>
                  <a:pt x="354698" y="430679"/>
                  <a:pt x="235670" y="490194"/>
                </a:cubicBezTo>
                <a:cubicBezTo>
                  <a:pt x="183168" y="516446"/>
                  <a:pt x="165300" y="524072"/>
                  <a:pt x="113122" y="556182"/>
                </a:cubicBezTo>
                <a:cubicBezTo>
                  <a:pt x="93824" y="568058"/>
                  <a:pt x="70156" y="575762"/>
                  <a:pt x="56561" y="593889"/>
                </a:cubicBezTo>
                <a:cubicBezTo>
                  <a:pt x="47134" y="606458"/>
                  <a:pt x="39390" y="620487"/>
                  <a:pt x="28281" y="631596"/>
                </a:cubicBezTo>
                <a:cubicBezTo>
                  <a:pt x="20270" y="639607"/>
                  <a:pt x="0" y="650450"/>
                  <a:pt x="0" y="650450"/>
                </a:cubicBezTo>
              </a:path>
            </a:pathLst>
          </a:custGeom>
          <a:noFill/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C6647-6A02-483F-A1B0-6C86CDAAC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Impurity</a:t>
            </a:r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49C9D8E6-777C-4157-91AE-BAD8CB0FDC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3288"/>
            <a:ext cx="8229600" cy="2859786"/>
          </a:xfr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6F1473-C94F-4985-8ABD-985A64584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204453: Pattern Recognition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FCB6D4-2E7E-44B0-B94B-A007F21F6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1DCBBE1-314B-45E7-A14D-E54A756E973C}" type="slidenum">
              <a:rPr lang="th-TH" smtClean="0"/>
              <a:pPr>
                <a:spcAft>
                  <a:spcPts val="600"/>
                </a:spcAft>
              </a:pPr>
              <a:t>23</a:t>
            </a:fld>
            <a:endParaRPr lang="th-TH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199B495-DDBB-4946-98A3-5956FA842F81}"/>
              </a:ext>
            </a:extLst>
          </p:cNvPr>
          <p:cNvSpPr/>
          <p:nvPr/>
        </p:nvSpPr>
        <p:spPr>
          <a:xfrm>
            <a:off x="611560" y="5347804"/>
            <a:ext cx="2592288" cy="52946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Impurity = 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568C75D-3D67-4D18-855F-C039EF0098BC}"/>
              </a:ext>
            </a:extLst>
          </p:cNvPr>
          <p:cNvSpPr/>
          <p:nvPr/>
        </p:nvSpPr>
        <p:spPr>
          <a:xfrm>
            <a:off x="3347866" y="5347804"/>
            <a:ext cx="2592288" cy="52946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Impurity = LOW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314B7F9-9D8E-4161-8287-B5062D99B2E5}"/>
              </a:ext>
            </a:extLst>
          </p:cNvPr>
          <p:cNvSpPr/>
          <p:nvPr/>
        </p:nvSpPr>
        <p:spPr>
          <a:xfrm>
            <a:off x="6019800" y="5347798"/>
            <a:ext cx="2592288" cy="52946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Impurity = HIGH</a:t>
            </a:r>
          </a:p>
        </p:txBody>
      </p:sp>
    </p:spTree>
    <p:extLst>
      <p:ext uri="{BB962C8B-B14F-4D97-AF65-F5344CB8AC3E}">
        <p14:creationId xmlns:p14="http://schemas.microsoft.com/office/powerpoint/2010/main" val="963679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Entropy Impurity / Information Impurity</a:t>
            </a:r>
            <a:endParaRPr lang="th-TH" sz="36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182452" y="4251696"/>
            <a:ext cx="6779096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Fraction of patterns at node N of category </a:t>
            </a:r>
            <a:r>
              <a:rPr lang="en-US" sz="2800" dirty="0" err="1">
                <a:solidFill>
                  <a:srgbClr val="FF0000"/>
                </a:solidFill>
              </a:rPr>
              <a:t>w</a:t>
            </a:r>
            <a:r>
              <a:rPr lang="en-US" sz="2800" baseline="-25000" dirty="0" err="1">
                <a:solidFill>
                  <a:srgbClr val="FF0000"/>
                </a:solidFill>
              </a:rPr>
              <a:t>j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24</a:t>
            </a:fld>
            <a:endParaRPr lang="th-TH" sz="2000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6E6D6CB-7EA1-4D01-8034-41D13EE14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55502"/>
            <a:ext cx="6685073" cy="181659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9C32C3D-23A8-4875-AC2C-77F094A0F733}"/>
              </a:ext>
            </a:extLst>
          </p:cNvPr>
          <p:cNvCxnSpPr/>
          <p:nvPr/>
        </p:nvCxnSpPr>
        <p:spPr>
          <a:xfrm flipV="1">
            <a:off x="4067944" y="2924944"/>
            <a:ext cx="288032" cy="12241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6E702CA-9B39-47DF-AA2B-80353CA40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Node Splitting</a:t>
            </a:r>
          </a:p>
        </p:txBody>
      </p:sp>
      <p:pic>
        <p:nvPicPr>
          <p:cNvPr id="7" name="Content Placeholder 6" descr="Shape, circle&#10;&#10;Description automatically generated">
            <a:extLst>
              <a:ext uri="{FF2B5EF4-FFF2-40B4-BE49-F238E27FC236}">
                <a16:creationId xmlns:a16="http://schemas.microsoft.com/office/drawing/2014/main" id="{51202793-01EB-4D38-A809-343D6DBD55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F7282-88CB-4C9C-9AF2-F35DBF489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204453: Pattern Recognition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520CF1-7C24-4AF5-A0A9-FE1360273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1DCBBE1-314B-45E7-A14D-E54A756E973C}" type="slidenum">
              <a:rPr lang="th-TH" smtClean="0"/>
              <a:pPr>
                <a:spcAft>
                  <a:spcPts val="600"/>
                </a:spcAft>
              </a:pPr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23893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78227-C24E-475F-95E5-4B20367EC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Impurity Drop</a:t>
            </a:r>
          </a:p>
        </p:txBody>
      </p:sp>
      <p:pic>
        <p:nvPicPr>
          <p:cNvPr id="7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17C8CFAB-5D76-4372-95D6-45B930EC4C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18674"/>
            <a:ext cx="5256584" cy="142842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5FD02-2A1B-456D-9A82-EC2FD269D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3AE850-7D72-4EA6-B259-B1EDDB83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26</a:t>
            </a:fld>
            <a:endParaRPr lang="th-TH" dirty="0"/>
          </a:p>
        </p:txBody>
      </p:sp>
      <p:sp>
        <p:nvSpPr>
          <p:cNvPr id="8" name="ตัวยึดเนื้อหา 2">
            <a:extLst>
              <a:ext uri="{FF2B5EF4-FFF2-40B4-BE49-F238E27FC236}">
                <a16:creationId xmlns:a16="http://schemas.microsoft.com/office/drawing/2014/main" id="{3D44B81A-8357-469C-AD94-AD411CE7C2C6}"/>
              </a:ext>
            </a:extLst>
          </p:cNvPr>
          <p:cNvSpPr txBox="1">
            <a:spLocks/>
          </p:cNvSpPr>
          <p:nvPr/>
        </p:nvSpPr>
        <p:spPr>
          <a:xfrm>
            <a:off x="5076056" y="4102858"/>
            <a:ext cx="374441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>
                <a:solidFill>
                  <a:srgbClr val="FF0000"/>
                </a:solidFill>
              </a:rPr>
              <a:t>N</a:t>
            </a:r>
            <a:r>
              <a:rPr lang="en-US" sz="2800" baseline="-25000" dirty="0">
                <a:solidFill>
                  <a:srgbClr val="FF0000"/>
                </a:solidFill>
              </a:rPr>
              <a:t>j</a:t>
            </a:r>
            <a:r>
              <a:rPr lang="en-US" sz="2800" dirty="0">
                <a:solidFill>
                  <a:srgbClr val="FF0000"/>
                </a:solidFill>
              </a:rPr>
              <a:t> is the child node of 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5A8AE01-3A0E-4C47-A4D1-21B4F0D596B6}"/>
              </a:ext>
            </a:extLst>
          </p:cNvPr>
          <p:cNvCxnSpPr>
            <a:cxnSpLocks/>
          </p:cNvCxnSpPr>
          <p:nvPr/>
        </p:nvCxnSpPr>
        <p:spPr>
          <a:xfrm flipH="1" flipV="1">
            <a:off x="6163816" y="3015517"/>
            <a:ext cx="784448" cy="9895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F1AA110-D9BE-455B-94FC-2882276DD5E4}"/>
              </a:ext>
            </a:extLst>
          </p:cNvPr>
          <p:cNvSpPr txBox="1"/>
          <p:nvPr/>
        </p:nvSpPr>
        <p:spPr>
          <a:xfrm>
            <a:off x="323528" y="4983474"/>
            <a:ext cx="77048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The attribute which </a:t>
            </a:r>
            <a:r>
              <a:rPr lang="en-US" dirty="0" err="1">
                <a:solidFill>
                  <a:srgbClr val="002060"/>
                </a:solidFill>
              </a:rPr>
              <a:t>maximises</a:t>
            </a:r>
            <a:r>
              <a:rPr lang="en-US" dirty="0">
                <a:solidFill>
                  <a:srgbClr val="002060"/>
                </a:solidFill>
              </a:rPr>
              <a:t> ∆</a:t>
            </a:r>
            <a:r>
              <a:rPr lang="en-US" dirty="0" err="1">
                <a:solidFill>
                  <a:srgbClr val="002060"/>
                </a:solidFill>
              </a:rPr>
              <a:t>i</a:t>
            </a:r>
            <a:r>
              <a:rPr lang="en-US" dirty="0">
                <a:solidFill>
                  <a:srgbClr val="002060"/>
                </a:solidFill>
              </a:rPr>
              <a:t>(N) is to be chosen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1746354-2CB4-4AEB-85B2-25420BA94FC0}"/>
              </a:ext>
            </a:extLst>
          </p:cNvPr>
          <p:cNvCxnSpPr>
            <a:cxnSpLocks/>
          </p:cNvCxnSpPr>
          <p:nvPr/>
        </p:nvCxnSpPr>
        <p:spPr>
          <a:xfrm flipH="1" flipV="1">
            <a:off x="2699792" y="3015517"/>
            <a:ext cx="382592" cy="19679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09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Training Data Set for</a:t>
            </a:r>
            <a:br>
              <a:rPr lang="en-US" dirty="0"/>
            </a:br>
            <a:r>
              <a:rPr lang="en-US" dirty="0"/>
              <a:t>Induction of a Decision Tree</a:t>
            </a:r>
            <a:endParaRPr lang="th-TH" dirty="0"/>
          </a:p>
        </p:txBody>
      </p:sp>
      <p:pic>
        <p:nvPicPr>
          <p:cNvPr id="8" name="Content Placeholder 7" descr="table 6.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47875" y="1615281"/>
            <a:ext cx="5048250" cy="4495800"/>
          </a:xfrm>
        </p:spPr>
      </p:pic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27</a:t>
            </a:fld>
            <a:endParaRPr lang="th-TH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figure 6.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3552" y="280938"/>
            <a:ext cx="8443913" cy="6529388"/>
          </a:xfrm>
        </p:spPr>
      </p:pic>
      <p:pic>
        <p:nvPicPr>
          <p:cNvPr id="10" name="Content Placeholder 7" descr="table 6.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5788" y="377280"/>
            <a:ext cx="1766888" cy="1573530"/>
          </a:xfrm>
          <a:prstGeom prst="rect">
            <a:avLst/>
          </a:prstGeom>
        </p:spPr>
      </p:pic>
      <p:sp>
        <p:nvSpPr>
          <p:cNvPr id="24" name="ตัวยึดเนื้อหา 2"/>
          <p:cNvSpPr txBox="1">
            <a:spLocks/>
          </p:cNvSpPr>
          <p:nvPr/>
        </p:nvSpPr>
        <p:spPr>
          <a:xfrm>
            <a:off x="143508" y="116632"/>
            <a:ext cx="3419872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Cook = </a:t>
            </a: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Sita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(N</a:t>
            </a:r>
            <a:r>
              <a:rPr kumimoji="0" lang="en-US" sz="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= – (4/4)log(4/4) = 0.0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Cook = </a:t>
            </a: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Asha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(N</a:t>
            </a:r>
            <a:r>
              <a:rPr kumimoji="0" lang="en-US" sz="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= – (2/4)log(2/4) – (2/4)log(2/4) = 1.0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Cook = </a:t>
            </a: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Usha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(N</a:t>
            </a:r>
            <a:r>
              <a:rPr kumimoji="0" lang="en-US" sz="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= – (2/4)log(2/4) – (2/4)log(2/4) = 1.0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800" dirty="0"/>
              <a:t>∆</a:t>
            </a:r>
            <a:r>
              <a:rPr lang="en-US" sz="800" dirty="0" err="1"/>
              <a:t>i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(N) = 0.9183 – (4/12)(1.0) – (4/12)(1.0) =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0.2516 -&gt; MAX</a:t>
            </a:r>
          </a:p>
        </p:txBody>
      </p:sp>
      <p:sp>
        <p:nvSpPr>
          <p:cNvPr id="25" name="ตัวยึดเนื้อหา 2"/>
          <p:cNvSpPr txBox="1">
            <a:spLocks/>
          </p:cNvSpPr>
          <p:nvPr/>
        </p:nvSpPr>
        <p:spPr>
          <a:xfrm>
            <a:off x="143508" y="737320"/>
            <a:ext cx="3635896" cy="5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Mood = Bad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(N</a:t>
            </a:r>
            <a:r>
              <a:rPr kumimoji="0" lang="en-US" sz="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= – (3/6)log(3/6) – (3/6)log(3/6) = 1.0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Mood = Good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(N</a:t>
            </a:r>
            <a:r>
              <a:rPr kumimoji="0" lang="en-US" sz="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= – (1/6)log(1/6) – (5/6)log(5/6) = </a:t>
            </a:r>
            <a:r>
              <a:rPr lang="en-US" sz="800" dirty="0"/>
              <a:t>0.65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800" dirty="0"/>
              <a:t>∆</a:t>
            </a:r>
            <a:r>
              <a:rPr lang="en-US" sz="800" dirty="0" err="1"/>
              <a:t>i</a:t>
            </a:r>
            <a:r>
              <a:rPr lang="en-US" sz="800" dirty="0"/>
              <a:t>(N)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</a:t>
            </a:r>
            <a:r>
              <a:rPr lang="en-US" sz="800" dirty="0"/>
              <a:t>0.9183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(6/12)(</a:t>
            </a:r>
            <a:r>
              <a:rPr lang="en-US" sz="800" dirty="0"/>
              <a:t>0.65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– (6/12)(1.0) = </a:t>
            </a:r>
            <a:r>
              <a:rPr lang="en-US" sz="800" dirty="0"/>
              <a:t>0.0933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ตัวยึดเนื้อหา 2"/>
          <p:cNvSpPr txBox="1">
            <a:spLocks/>
          </p:cNvSpPr>
          <p:nvPr/>
        </p:nvSpPr>
        <p:spPr>
          <a:xfrm>
            <a:off x="143508" y="1241376"/>
            <a:ext cx="291581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Cuisine = Indian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(N</a:t>
            </a:r>
            <a:r>
              <a:rPr kumimoji="0" lang="en-US" sz="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= – (1/6)log(1/6) – (5/6)log(5/6) = </a:t>
            </a:r>
            <a:r>
              <a:rPr lang="en-US" sz="800" dirty="0"/>
              <a:t>0.65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Cuisine = Continental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(N</a:t>
            </a:r>
            <a:r>
              <a:rPr kumimoji="0" lang="en-US" sz="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= – (3/6)log(3/6) – (3/6)log(3/6) = 1.0</a:t>
            </a:r>
          </a:p>
          <a:p>
            <a:pPr marL="285750" indent="-285750">
              <a:spcBef>
                <a:spcPct val="20000"/>
              </a:spcBef>
            </a:pPr>
            <a:r>
              <a:rPr lang="en-US" sz="800" dirty="0"/>
              <a:t>∆</a:t>
            </a:r>
            <a:r>
              <a:rPr lang="en-US" sz="800" dirty="0" err="1"/>
              <a:t>i</a:t>
            </a:r>
            <a:r>
              <a:rPr lang="en-US" sz="800" dirty="0"/>
              <a:t>(N)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</a:t>
            </a:r>
            <a:r>
              <a:rPr lang="en-US" sz="800" dirty="0"/>
              <a:t>0.9183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(6/12)(</a:t>
            </a:r>
            <a:r>
              <a:rPr lang="en-US" sz="800" dirty="0"/>
              <a:t>0.65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– (6/12)(1.0) = </a:t>
            </a:r>
            <a:r>
              <a:rPr lang="en-US" sz="800" dirty="0"/>
              <a:t>0.0933</a:t>
            </a:r>
          </a:p>
          <a:p>
            <a:pPr marL="285750" indent="-285750">
              <a:spcBef>
                <a:spcPct val="20000"/>
              </a:spcBef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indent="-285750">
              <a:spcBef>
                <a:spcPct val="20000"/>
              </a:spcBef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43508" y="737320"/>
            <a:ext cx="29158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43508" y="1241376"/>
            <a:ext cx="29158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ตัวยึดเนื้อหา 2"/>
          <p:cNvSpPr txBox="1">
            <a:spLocks/>
          </p:cNvSpPr>
          <p:nvPr/>
        </p:nvSpPr>
        <p:spPr>
          <a:xfrm>
            <a:off x="4632549" y="1842798"/>
            <a:ext cx="972108" cy="3346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(N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= 0.0</a:t>
            </a:r>
          </a:p>
        </p:txBody>
      </p:sp>
      <p:sp>
        <p:nvSpPr>
          <p:cNvPr id="35" name="ตัวยึดเนื้อหา 2"/>
          <p:cNvSpPr txBox="1">
            <a:spLocks/>
          </p:cNvSpPr>
          <p:nvPr/>
        </p:nvSpPr>
        <p:spPr>
          <a:xfrm>
            <a:off x="3020277" y="168661"/>
            <a:ext cx="3822509" cy="316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(N) = –(4/12)log(4/12) – (8/12)log(8/12) = 0.9183</a:t>
            </a:r>
          </a:p>
        </p:txBody>
      </p:sp>
      <p:sp>
        <p:nvSpPr>
          <p:cNvPr id="36" name="ตัวยึดเนื้อหา 2"/>
          <p:cNvSpPr txBox="1">
            <a:spLocks/>
          </p:cNvSpPr>
          <p:nvPr/>
        </p:nvSpPr>
        <p:spPr>
          <a:xfrm>
            <a:off x="134111" y="1774031"/>
            <a:ext cx="2242592" cy="8640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(N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= 1.0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Mood = Bad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(N</a:t>
            </a:r>
            <a:r>
              <a:rPr kumimoji="0" lang="en-US" sz="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= – (2/2)log(2/2) = 0.0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Mood = Good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(N</a:t>
            </a:r>
            <a:r>
              <a:rPr kumimoji="0" lang="en-US" sz="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= – (2/2)log(2/2) = 0.0</a:t>
            </a:r>
          </a:p>
          <a:p>
            <a:pPr marL="285750" indent="-285750">
              <a:spcBef>
                <a:spcPct val="20000"/>
              </a:spcBef>
            </a:pPr>
            <a:r>
              <a:rPr lang="en-US" sz="800" dirty="0"/>
              <a:t>∆</a:t>
            </a:r>
            <a:r>
              <a:rPr lang="en-US" sz="800" dirty="0" err="1"/>
              <a:t>i</a:t>
            </a:r>
            <a:r>
              <a:rPr lang="en-US" sz="800" dirty="0"/>
              <a:t>(N</a:t>
            </a:r>
            <a:r>
              <a:rPr lang="en-US" sz="800" baseline="-25000" dirty="0"/>
              <a:t>A</a:t>
            </a:r>
            <a:r>
              <a:rPr lang="en-US" sz="800" dirty="0"/>
              <a:t>)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1.0 -&gt; MAX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ตัวยึดเนื้อหา 2"/>
          <p:cNvSpPr txBox="1">
            <a:spLocks/>
          </p:cNvSpPr>
          <p:nvPr/>
        </p:nvSpPr>
        <p:spPr>
          <a:xfrm>
            <a:off x="87485" y="2646170"/>
            <a:ext cx="2987824" cy="89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Cuisine = Indian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(N</a:t>
            </a:r>
            <a:r>
              <a:rPr kumimoji="0" lang="en-US" sz="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=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(1/2)log(1/2) – (1/2)log(1/2) = 1.0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Cuisine = Continental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(N</a:t>
            </a:r>
            <a:r>
              <a:rPr kumimoji="0" lang="en-US" sz="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=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(1/2)log(1/2) – (1/2)log(1/2) = 1.0</a:t>
            </a:r>
          </a:p>
          <a:p>
            <a:pPr marL="285750" indent="-285750">
              <a:spcBef>
                <a:spcPct val="20000"/>
              </a:spcBef>
            </a:pPr>
            <a:r>
              <a:rPr lang="en-US" sz="800" dirty="0"/>
              <a:t>∆</a:t>
            </a:r>
            <a:r>
              <a:rPr lang="en-US" sz="800" dirty="0" err="1"/>
              <a:t>i</a:t>
            </a:r>
            <a:r>
              <a:rPr lang="en-US" sz="800" dirty="0"/>
              <a:t>(N</a:t>
            </a:r>
            <a:r>
              <a:rPr lang="en-US" sz="800" baseline="-25000" dirty="0"/>
              <a:t>A</a:t>
            </a:r>
            <a:r>
              <a:rPr lang="en-US" sz="800" dirty="0"/>
              <a:t>)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1.0 – (2/4)(1.0) – (2/4)(1.0) = 0.0</a:t>
            </a: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BC329034-158F-4265-A6C2-755E005F6E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788" y="2203960"/>
            <a:ext cx="1767600" cy="787082"/>
          </a:xfrm>
          <a:prstGeom prst="rect">
            <a:avLst/>
          </a:prstGeom>
        </p:spPr>
      </p:pic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461377E9-2AE7-4D96-80E8-F57D35DB7A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086" y="2224558"/>
            <a:ext cx="1767600" cy="740391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81A9F4BD-FA3B-403B-99D8-456F693C8D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509" y="1723855"/>
            <a:ext cx="1767600" cy="82043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9A5FF-7CA5-45F1-BA14-162592624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Over-fitting</a:t>
            </a:r>
          </a:p>
        </p:txBody>
      </p:sp>
      <p:pic>
        <p:nvPicPr>
          <p:cNvPr id="15" name="Content Placeholder 14" descr="Calendar&#10;&#10;Description automatically generated">
            <a:extLst>
              <a:ext uri="{FF2B5EF4-FFF2-40B4-BE49-F238E27FC236}">
                <a16:creationId xmlns:a16="http://schemas.microsoft.com/office/drawing/2014/main" id="{02131A0B-7263-44D4-812C-D8DB69941C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266" y="1600200"/>
            <a:ext cx="5519467" cy="4525963"/>
          </a:xfr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7D99D3-B0F4-4335-AF8D-13686F16E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204453: Pattern Recognition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AA8DF5-198C-4F16-BA24-1AADDF605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1DCBBE1-314B-45E7-A14D-E54A756E973C}" type="slidenum">
              <a:rPr lang="th-TH" smtClean="0"/>
              <a:pPr>
                <a:spcAft>
                  <a:spcPts val="600"/>
                </a:spcAft>
              </a:pPr>
              <a:t>29</a:t>
            </a:fld>
            <a:endParaRPr lang="th-TH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4DAE09-A83E-4007-BE70-893B6D4C793F}"/>
              </a:ext>
            </a:extLst>
          </p:cNvPr>
          <p:cNvSpPr txBox="1"/>
          <p:nvPr/>
        </p:nvSpPr>
        <p:spPr>
          <a:xfrm>
            <a:off x="2627784" y="1338819"/>
            <a:ext cx="128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Too Specific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8A9C178-7550-4F8A-ABDF-D4604CA9FBE3}"/>
              </a:ext>
            </a:extLst>
          </p:cNvPr>
          <p:cNvCxnSpPr>
            <a:cxnSpLocks/>
          </p:cNvCxnSpPr>
          <p:nvPr/>
        </p:nvCxnSpPr>
        <p:spPr>
          <a:xfrm flipH="1">
            <a:off x="5508104" y="1916832"/>
            <a:ext cx="511696" cy="2880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241B9F2-0497-4C61-877E-508A5195BD98}"/>
              </a:ext>
            </a:extLst>
          </p:cNvPr>
          <p:cNvCxnSpPr>
            <a:cxnSpLocks/>
          </p:cNvCxnSpPr>
          <p:nvPr/>
        </p:nvCxnSpPr>
        <p:spPr>
          <a:xfrm>
            <a:off x="5364088" y="2327039"/>
            <a:ext cx="72008" cy="1080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5768225-009B-47B5-8719-227F1662D7B6}"/>
              </a:ext>
            </a:extLst>
          </p:cNvPr>
          <p:cNvCxnSpPr>
            <a:cxnSpLocks/>
          </p:cNvCxnSpPr>
          <p:nvPr/>
        </p:nvCxnSpPr>
        <p:spPr>
          <a:xfrm flipH="1">
            <a:off x="5508104" y="2737246"/>
            <a:ext cx="72008" cy="1876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3776DF3-E0E0-4F50-B811-14AB18F17685}"/>
              </a:ext>
            </a:extLst>
          </p:cNvPr>
          <p:cNvSpPr txBox="1"/>
          <p:nvPr/>
        </p:nvSpPr>
        <p:spPr>
          <a:xfrm>
            <a:off x="5436096" y="1324253"/>
            <a:ext cx="135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Unique Root</a:t>
            </a:r>
          </a:p>
        </p:txBody>
      </p:sp>
    </p:spTree>
    <p:extLst>
      <p:ext uri="{BB962C8B-B14F-4D97-AF65-F5344CB8AC3E}">
        <p14:creationId xmlns:p14="http://schemas.microsoft.com/office/powerpoint/2010/main" val="2461372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most popularly used data structure</a:t>
            </a:r>
          </a:p>
          <a:p>
            <a:r>
              <a:rPr lang="en-US" dirty="0"/>
              <a:t>Highly Transparent</a:t>
            </a:r>
          </a:p>
          <a:p>
            <a:r>
              <a:rPr lang="en-US" dirty="0"/>
              <a:t>User-Friendly Characteristics</a:t>
            </a:r>
          </a:p>
          <a:p>
            <a:pPr lvl="1"/>
            <a:r>
              <a:rPr lang="en-US" dirty="0"/>
              <a:t>Continuous</a:t>
            </a:r>
          </a:p>
          <a:p>
            <a:pPr lvl="1"/>
            <a:r>
              <a:rPr lang="en-US" dirty="0"/>
              <a:t>Categorical</a:t>
            </a:r>
          </a:p>
          <a:p>
            <a:pPr lvl="2"/>
            <a:r>
              <a:rPr lang="en-US" dirty="0"/>
              <a:t>Nominal</a:t>
            </a:r>
          </a:p>
          <a:p>
            <a:pPr lvl="2"/>
            <a:r>
              <a:rPr lang="en-US" dirty="0"/>
              <a:t>Ordinal</a:t>
            </a:r>
          </a:p>
          <a:p>
            <a:pPr lvl="1"/>
            <a:endParaRPr lang="en-US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3</a:t>
            </a:fld>
            <a:endParaRPr lang="th-TH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Chart, line chart&#10;&#10;Description automatically generated">
            <a:extLst>
              <a:ext uri="{FF2B5EF4-FFF2-40B4-BE49-F238E27FC236}">
                <a16:creationId xmlns:a16="http://schemas.microsoft.com/office/drawing/2014/main" id="{C95AAC08-DB53-4950-AF88-243328328E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" r="2" b="2"/>
          <a:stretch/>
        </p:blipFill>
        <p:spPr>
          <a:xfrm>
            <a:off x="90488" y="68263"/>
            <a:ext cx="8963025" cy="6721475"/>
          </a:xfrm>
          <a:noFill/>
        </p:spPr>
      </p:pic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27CA9582-2FA6-4695-A893-625B99017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1DCBBE1-314B-45E7-A14D-E54A756E973C}" type="slidenum">
              <a:rPr lang="th-TH" smtClean="0"/>
              <a:pPr>
                <a:spcAft>
                  <a:spcPts val="600"/>
                </a:spcAft>
              </a:pPr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3649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F3CF6-4448-41F7-BFAB-CDED384C4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Under-fitting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B76C3-0187-40A2-BF71-AD2C04245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When model is too simple, both training and test errors are large.</a:t>
            </a:r>
            <a:endParaRPr lang="th-TH" dirty="0">
              <a:effectLst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AAD1FE-6541-45EA-AC04-B6DD1DD5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6ADBD2-2DF8-4DD9-BBCE-4EE7AD836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31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557514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F3CF6-4448-41F7-BFAB-CDED384C4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Over-fitting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B76C3-0187-40A2-BF71-AD2C04245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Over-fitting results in decision trees that are more complex than necessary.</a:t>
            </a:r>
            <a:endParaRPr lang="th-TH" dirty="0">
              <a:effectLst/>
            </a:endParaRPr>
          </a:p>
          <a:p>
            <a:r>
              <a:rPr lang="en-US" dirty="0">
                <a:effectLst/>
              </a:rPr>
              <a:t>Training error no longer provides a good estimate of how well the tree will perform on previously unseen records.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AAD1FE-6541-45EA-AC04-B6DD1DD5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6ADBD2-2DF8-4DD9-BBCE-4EE7AD836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32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225896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18E76D5D-2ED9-4107-A68E-5D05BF8517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61423"/>
            <a:ext cx="8229600" cy="2942081"/>
          </a:xfr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B92F92-1C72-4BE7-81F5-521387163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204453: Pattern Recognition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6775AB-A5AA-4EAE-9092-E7CA11ADE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1DCBBE1-314B-45E7-A14D-E54A756E973C}" type="slidenum">
              <a:rPr lang="th-TH" smtClean="0"/>
              <a:pPr>
                <a:spcAft>
                  <a:spcPts val="600"/>
                </a:spcAft>
              </a:pPr>
              <a:t>33</a:t>
            </a:fld>
            <a:endParaRPr lang="th-TH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D5C16B-00AD-41F1-B93C-D28F23ADD086}"/>
              </a:ext>
            </a:extLst>
          </p:cNvPr>
          <p:cNvSpPr txBox="1"/>
          <p:nvPr/>
        </p:nvSpPr>
        <p:spPr>
          <a:xfrm>
            <a:off x="1511660" y="476672"/>
            <a:ext cx="6120680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/>
              <a:t>Algorithm for Pruning</a:t>
            </a:r>
            <a:endParaRPr lang="th-TH" sz="1600" b="1" dirty="0"/>
          </a:p>
          <a:p>
            <a:pPr>
              <a:buFont typeface="+mj-lt"/>
              <a:buAutoNum type="arabicPeriod"/>
            </a:pPr>
            <a:r>
              <a:rPr lang="en-US" sz="1600" dirty="0"/>
              <a:t> Catalog all twigs in the tree 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 Count the total number of leaves in the tree 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 While the number of leaves in the tree exceeds the desired number: 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1600" dirty="0"/>
              <a:t>Find the twig with the least Information Gain 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1600" dirty="0"/>
              <a:t>Remove all child nodes of the twig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1600" dirty="0"/>
              <a:t>Relabel twig as a leaf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1600" dirty="0"/>
              <a:t>Update the leaf count </a:t>
            </a:r>
          </a:p>
        </p:txBody>
      </p:sp>
    </p:spTree>
    <p:extLst>
      <p:ext uri="{BB962C8B-B14F-4D97-AF65-F5344CB8AC3E}">
        <p14:creationId xmlns:p14="http://schemas.microsoft.com/office/powerpoint/2010/main" val="13943371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FCE14-162A-44BC-AA17-511247510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Random Forest</a:t>
            </a:r>
          </a:p>
        </p:txBody>
      </p:sp>
      <p:pic>
        <p:nvPicPr>
          <p:cNvPr id="7" name="Content Placeholder 6" descr="Diagram, schematic&#10;&#10;Description automatically generated">
            <a:extLst>
              <a:ext uri="{FF2B5EF4-FFF2-40B4-BE49-F238E27FC236}">
                <a16:creationId xmlns:a16="http://schemas.microsoft.com/office/drawing/2014/main" id="{C12EF7DC-B0F3-4711-88C2-77A7987171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22" y="1600200"/>
            <a:ext cx="5431155" cy="4525963"/>
          </a:xfr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DD2E3-E928-4BA2-A7EB-0B7912E26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204453: Pattern Recognition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E23AD-8CF0-41BD-A2A6-156411286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1DCBBE1-314B-45E7-A14D-E54A756E973C}" type="slidenum">
              <a:rPr lang="th-TH" smtClean="0"/>
              <a:pPr>
                <a:spcAft>
                  <a:spcPts val="600"/>
                </a:spcAft>
              </a:pPr>
              <a:t>34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79881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AE073-24EF-4422-B960-5B5EC7E89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Random Forest</a:t>
            </a:r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77AF978B-0A76-48F2-AE73-6225961FFC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FD809C-BB20-43A1-B842-3D1CCF20E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204453: Pattern Recognition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2E14AC-09C3-48E6-A09B-11BA2996E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1DCBBE1-314B-45E7-A14D-E54A756E973C}" type="slidenum">
              <a:rPr lang="th-TH" smtClean="0"/>
              <a:pPr>
                <a:spcAft>
                  <a:spcPts val="600"/>
                </a:spcAft>
              </a:pPr>
              <a:t>35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5498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Murty</a:t>
            </a:r>
            <a:r>
              <a:rPr lang="en-US" dirty="0"/>
              <a:t>, M. N., Devi, V. S.: Pattern Recognition: An Algorithmic Approach (Undergraduate Topics in Computer Science). Springer (2012)</a:t>
            </a:r>
          </a:p>
          <a:p>
            <a:r>
              <a:rPr lang="en-US" dirty="0"/>
              <a:t>https://</a:t>
            </a:r>
            <a:r>
              <a:rPr lang="en-US" dirty="0" err="1"/>
              <a:t>slidetodoc.com</a:t>
            </a:r>
            <a:r>
              <a:rPr lang="en-US" dirty="0"/>
              <a:t>/decision-trees-and-decision-tree-learning-</a:t>
            </a:r>
            <a:r>
              <a:rPr lang="en-US" dirty="0" err="1"/>
              <a:t>philipp</a:t>
            </a:r>
            <a:r>
              <a:rPr lang="en-US" dirty="0"/>
              <a:t>-</a:t>
            </a:r>
            <a:r>
              <a:rPr lang="en-US" dirty="0" err="1"/>
              <a:t>krger</a:t>
            </a:r>
            <a:r>
              <a:rPr lang="en-US" dirty="0"/>
              <a:t>/</a:t>
            </a:r>
          </a:p>
          <a:p>
            <a:r>
              <a:rPr lang="en-US" dirty="0"/>
              <a:t>https://</a:t>
            </a:r>
            <a:r>
              <a:rPr lang="en-US" dirty="0" err="1"/>
              <a:t>medium.com</a:t>
            </a:r>
            <a:r>
              <a:rPr lang="en-US" dirty="0"/>
              <a:t>/@</a:t>
            </a:r>
            <a:r>
              <a:rPr lang="en-US" dirty="0" err="1"/>
              <a:t>witchapongdaroontham</a:t>
            </a:r>
            <a:r>
              <a:rPr lang="en-US" dirty="0"/>
              <a:t>/</a:t>
            </a:r>
            <a:endParaRPr lang="th-TH" dirty="0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36</a:t>
            </a:fld>
            <a:endParaRPr lang="th-TH" sz="2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 Formula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log</a:t>
            </a:r>
            <a:r>
              <a:rPr lang="en-US" baseline="-25000" dirty="0" err="1"/>
              <a:t>a</a:t>
            </a:r>
            <a:r>
              <a:rPr lang="en-US" dirty="0"/>
              <a:t> 1 = 0</a:t>
            </a:r>
            <a:endParaRPr lang="en-US" dirty="0">
              <a:sym typeface="Symbol"/>
            </a:endParaRPr>
          </a:p>
          <a:p>
            <a:r>
              <a:rPr lang="en-US" dirty="0" err="1"/>
              <a:t>log</a:t>
            </a:r>
            <a:r>
              <a:rPr lang="en-US" baseline="-25000" dirty="0" err="1"/>
              <a:t>a</a:t>
            </a:r>
            <a:r>
              <a:rPr lang="en-US" dirty="0"/>
              <a:t> a = 1</a:t>
            </a:r>
            <a:endParaRPr lang="en-US" dirty="0">
              <a:sym typeface="Symbol"/>
            </a:endParaRPr>
          </a:p>
          <a:p>
            <a:r>
              <a:rPr lang="en-US" dirty="0" err="1"/>
              <a:t>log</a:t>
            </a:r>
            <a:r>
              <a:rPr lang="en-US" baseline="-25000" dirty="0" err="1"/>
              <a:t>a</a:t>
            </a:r>
            <a:r>
              <a:rPr lang="en-US" dirty="0"/>
              <a:t> </a:t>
            </a:r>
            <a:r>
              <a:rPr lang="en-US" dirty="0" err="1"/>
              <a:t>a</a:t>
            </a:r>
            <a:r>
              <a:rPr lang="en-US" baseline="30000" dirty="0" err="1"/>
              <a:t>b</a:t>
            </a:r>
            <a:r>
              <a:rPr lang="en-US" dirty="0"/>
              <a:t> = b</a:t>
            </a:r>
          </a:p>
          <a:p>
            <a:r>
              <a:rPr lang="en-US" dirty="0" err="1"/>
              <a:t>log</a:t>
            </a:r>
            <a:r>
              <a:rPr lang="en-US" baseline="-25000" dirty="0" err="1"/>
              <a:t>a</a:t>
            </a:r>
            <a:r>
              <a:rPr lang="en-US" dirty="0"/>
              <a:t> (b/c) = </a:t>
            </a:r>
            <a:r>
              <a:rPr lang="en-US" dirty="0" err="1"/>
              <a:t>log</a:t>
            </a:r>
            <a:r>
              <a:rPr lang="en-US" baseline="-25000" dirty="0" err="1"/>
              <a:t>a</a:t>
            </a:r>
            <a:r>
              <a:rPr lang="en-US" dirty="0"/>
              <a:t> b – </a:t>
            </a:r>
            <a:r>
              <a:rPr lang="en-US" dirty="0" err="1"/>
              <a:t>log</a:t>
            </a:r>
            <a:r>
              <a:rPr lang="en-US" baseline="-25000" dirty="0" err="1"/>
              <a:t>a</a:t>
            </a:r>
            <a:r>
              <a:rPr lang="en-US" dirty="0"/>
              <a:t> c</a:t>
            </a:r>
            <a:endParaRPr lang="en-US" dirty="0">
              <a:sym typeface="Symbol"/>
            </a:endParaRPr>
          </a:p>
          <a:p>
            <a:r>
              <a:rPr lang="en-US" dirty="0" err="1">
                <a:sym typeface="Symbol"/>
              </a:rPr>
              <a:t>log</a:t>
            </a:r>
            <a:r>
              <a:rPr lang="en-US" baseline="-25000" dirty="0" err="1"/>
              <a:t>a</a:t>
            </a:r>
            <a:r>
              <a:rPr lang="en-US" dirty="0"/>
              <a:t> b</a:t>
            </a:r>
            <a:r>
              <a:rPr lang="en-US" dirty="0">
                <a:sym typeface="Symbol"/>
              </a:rPr>
              <a:t> = </a:t>
            </a:r>
            <a:r>
              <a:rPr lang="en-US" dirty="0" err="1">
                <a:sym typeface="Symbol"/>
              </a:rPr>
              <a:t>log</a:t>
            </a:r>
            <a:r>
              <a:rPr lang="en-US" baseline="-25000" dirty="0" err="1"/>
              <a:t>c</a:t>
            </a:r>
            <a:r>
              <a:rPr lang="en-US" dirty="0"/>
              <a:t> b / </a:t>
            </a:r>
            <a:r>
              <a:rPr lang="en-US" dirty="0" err="1">
                <a:sym typeface="Symbol"/>
              </a:rPr>
              <a:t>log</a:t>
            </a:r>
            <a:r>
              <a:rPr lang="en-US" baseline="-25000" dirty="0" err="1"/>
              <a:t>c</a:t>
            </a:r>
            <a:r>
              <a:rPr lang="en-US" dirty="0"/>
              <a:t> a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37</a:t>
            </a:fld>
            <a:endParaRPr lang="th-TH" sz="20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B54EC-CAA0-B340-8B7F-18EC3E5F1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LightGBM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2FB7B-9C10-FFA6-5D35-0C0944577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Light </a:t>
            </a:r>
            <a:r>
              <a:rPr lang="en-US" dirty="0" err="1"/>
              <a:t>GBM</a:t>
            </a:r>
            <a:r>
              <a:rPr lang="en-US" dirty="0"/>
              <a:t> is a gradient boosting framework that uses tree-based learning algorithm.</a:t>
            </a:r>
          </a:p>
          <a:p>
            <a:r>
              <a:rPr lang="en-US" dirty="0"/>
              <a:t>Light </a:t>
            </a:r>
            <a:r>
              <a:rPr lang="en-US" dirty="0" err="1"/>
              <a:t>GBM</a:t>
            </a:r>
            <a:r>
              <a:rPr lang="en-US" dirty="0"/>
              <a:t> grows tree vertically while other algorithm grows trees horizontally meaning that Light </a:t>
            </a:r>
            <a:r>
              <a:rPr lang="en-US" dirty="0" err="1"/>
              <a:t>GBM</a:t>
            </a:r>
            <a:r>
              <a:rPr lang="en-US" dirty="0"/>
              <a:t> grows tree leaf-wise while other algorithm grows level-wise.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C9A62A-C4AA-BF23-D214-3C736DF72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CCF88E-B6EA-F371-7461-0508273C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38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073203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B54EC-CAA0-B340-8B7F-18EC3E5F1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Explains how </a:t>
            </a:r>
            <a:r>
              <a:rPr lang="en-US" dirty="0" err="1"/>
              <a:t>LightGBM</a:t>
            </a:r>
            <a:r>
              <a:rPr lang="en-US" dirty="0"/>
              <a:t> works</a:t>
            </a:r>
          </a:p>
        </p:txBody>
      </p:sp>
      <p:pic>
        <p:nvPicPr>
          <p:cNvPr id="19" name="Content Placeholder 1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BA36204C-F931-3BF0-7DBA-4EBC6AE90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9271"/>
            <a:ext cx="8229600" cy="3147820"/>
          </a:xfr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C9A62A-C4AA-BF23-D214-3C736DF72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204453: Pattern Recognition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CCF88E-B6EA-F371-7461-0508273C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1DCBBE1-314B-45E7-A14D-E54A756E973C}" type="slidenum">
              <a:rPr lang="th-TH" smtClean="0"/>
              <a:pPr>
                <a:spcAft>
                  <a:spcPts val="600"/>
                </a:spcAft>
              </a:pPr>
              <a:t>39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1123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3FA0-7171-4E27-B637-692989351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Highly Transparent</a:t>
            </a:r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7457BC10-2237-46EA-BBF1-A6890FCAC5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88" y="1600200"/>
            <a:ext cx="7270623" cy="4525963"/>
          </a:xfr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E78C9A-BE9E-4C34-A7BA-E7C3A37B5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204453: Pattern Recognition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3E6B57-DA3F-4C40-97AF-C1EC4F89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1DCBBE1-314B-45E7-A14D-E54A756E973C}" type="slidenum">
              <a:rPr lang="th-TH" smtClean="0"/>
              <a:pPr>
                <a:spcAft>
                  <a:spcPts val="600"/>
                </a:spcAft>
              </a:pPr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48967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27C6C-C282-CBD3-A432-C83AD6AB9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sz="4100"/>
              <a:t>How other boosting algorithm works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CF4C6-C6CE-BE89-43C5-BD3D1AB20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204453: Pattern Recognition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0FA851-BE62-06A6-195E-5BEF5063E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1DCBBE1-314B-45E7-A14D-E54A756E973C}" type="slidenum">
              <a:rPr lang="th-TH" smtClean="0"/>
              <a:pPr>
                <a:spcAft>
                  <a:spcPts val="600"/>
                </a:spcAft>
              </a:pPr>
              <a:t>40</a:t>
            </a:fld>
            <a:endParaRPr lang="th-TH"/>
          </a:p>
        </p:txBody>
      </p:sp>
      <p:pic>
        <p:nvPicPr>
          <p:cNvPr id="11" name="Content Placeholder 10" descr="Chart&#10;&#10;Description automatically generated">
            <a:extLst>
              <a:ext uri="{FF2B5EF4-FFF2-40B4-BE49-F238E27FC236}">
                <a16:creationId xmlns:a16="http://schemas.microsoft.com/office/drawing/2014/main" id="{9E929843-C7F2-3D11-2F7F-6FF5EB7ADE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3320"/>
            <a:ext cx="8229600" cy="3799723"/>
          </a:xfrm>
        </p:spPr>
      </p:pic>
    </p:spTree>
    <p:extLst>
      <p:ext uri="{BB962C8B-B14F-4D97-AF65-F5344CB8AC3E}">
        <p14:creationId xmlns:p14="http://schemas.microsoft.com/office/powerpoint/2010/main" val="37831528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94866-72E4-5422-326C-957ADD422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Light </a:t>
            </a:r>
            <a:r>
              <a:rPr lang="en-US" dirty="0" err="1"/>
              <a:t>GBM</a:t>
            </a:r>
            <a:r>
              <a:rPr lang="en-US" dirty="0"/>
              <a:t> is gaining extreme popularity?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EB89D-1F5B-DDE0-5569-8AC3BDC8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speed</a:t>
            </a:r>
          </a:p>
          <a:p>
            <a:r>
              <a:rPr lang="en-US" dirty="0"/>
              <a:t>Handle the large size</a:t>
            </a:r>
          </a:p>
          <a:p>
            <a:r>
              <a:rPr lang="en-US" dirty="0"/>
              <a:t>Takes lower memory to run</a:t>
            </a:r>
          </a:p>
          <a:p>
            <a:r>
              <a:rPr lang="en-US" dirty="0"/>
              <a:t>Focuses on accuracy of results</a:t>
            </a:r>
          </a:p>
          <a:p>
            <a:r>
              <a:rPr lang="en-US" dirty="0"/>
              <a:t>S</a:t>
            </a:r>
            <a:r>
              <a:rPr lang="en-US"/>
              <a:t>upports </a:t>
            </a:r>
            <a:r>
              <a:rPr lang="en-US" dirty="0"/>
              <a:t>GPU learning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221551-F93D-15D4-D032-777BA5324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0AFAE-2594-82FE-5972-A82710ED3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41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111259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diagram of a bird&#10;&#10;Description automatically generated">
            <a:extLst>
              <a:ext uri="{FF2B5EF4-FFF2-40B4-BE49-F238E27FC236}">
                <a16:creationId xmlns:a16="http://schemas.microsoft.com/office/drawing/2014/main" id="{7CE85ACC-508F-B0C1-F876-761CA12529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0" y="68263"/>
            <a:ext cx="8025641" cy="6721475"/>
          </a:xfrm>
          <a:noFill/>
        </p:spPr>
      </p:pic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2A487A86-4E25-F138-867F-12F98C3B8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1DCBBE1-314B-45E7-A14D-E54A756E973C}" type="slidenum">
              <a:rPr lang="th-TH" smtClean="0"/>
              <a:pPr>
                <a:spcAft>
                  <a:spcPts val="600"/>
                </a:spcAft>
              </a:pPr>
              <a:t>42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95263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Murty</a:t>
            </a:r>
            <a:r>
              <a:rPr lang="en-US" dirty="0"/>
              <a:t>, M. N., Devi, V. S.: Pattern Recognition: An Algorithmic Approach (Undergraduate Topics in Computer Science). Springer (2012)</a:t>
            </a:r>
            <a:endParaRPr lang="th-TH" dirty="0"/>
          </a:p>
          <a:p>
            <a:r>
              <a:rPr lang="en-US" dirty="0"/>
              <a:t>https://</a:t>
            </a:r>
            <a:r>
              <a:rPr lang="en-US" dirty="0" err="1"/>
              <a:t>medium.com</a:t>
            </a:r>
            <a:r>
              <a:rPr lang="en-US" dirty="0"/>
              <a:t>/@</a:t>
            </a:r>
            <a:r>
              <a:rPr lang="en-US" dirty="0" err="1"/>
              <a:t>pushkarmandot</a:t>
            </a:r>
            <a:r>
              <a:rPr lang="en-US" dirty="0"/>
              <a:t>/https-medium-com-pushkarmandot-what-is-lightgbm-how-to-implement-it-how-to-fine-tune-the-parameters-60347819b7fc</a:t>
            </a:r>
          </a:p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/pdf/</a:t>
            </a:r>
            <a:r>
              <a:rPr lang="en-US" dirty="0" err="1"/>
              <a:t>2210.05189.pdf</a:t>
            </a:r>
            <a:endParaRPr lang="th-TH" dirty="0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43</a:t>
            </a:fld>
            <a:endParaRPr lang="th-TH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280D6-4B3A-4CE4-8C3F-E95BC04AC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Continuous Feature</a:t>
            </a:r>
          </a:p>
        </p:txBody>
      </p:sp>
      <p:pic>
        <p:nvPicPr>
          <p:cNvPr id="7" name="Content Placeholder 6" descr="Graphical user interface, table&#10;&#10;Description automatically generated with medium confidence">
            <a:extLst>
              <a:ext uri="{FF2B5EF4-FFF2-40B4-BE49-F238E27FC236}">
                <a16:creationId xmlns:a16="http://schemas.microsoft.com/office/drawing/2014/main" id="{0C59104B-7C3A-41A1-9CA8-81D6644FC1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875" y="1600200"/>
            <a:ext cx="5766250" cy="4525963"/>
          </a:xfr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4C2427-4CF2-4522-A09D-953AA836C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204453: Pattern Recognition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C8A101-2BB7-4EB6-861E-428394D64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1DCBBE1-314B-45E7-A14D-E54A756E973C}" type="slidenum">
              <a:rPr lang="th-TH" smtClean="0"/>
              <a:pPr>
                <a:spcAft>
                  <a:spcPts val="600"/>
                </a:spcAft>
              </a:pPr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0299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B9A3E-A62F-40A3-89BB-D4C9B743F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Nominal Feature</a:t>
            </a:r>
          </a:p>
        </p:txBody>
      </p:sp>
      <p:pic>
        <p:nvPicPr>
          <p:cNvPr id="7" name="Content Placeholder 6" descr="Table&#10;&#10;Description automatically generated">
            <a:extLst>
              <a:ext uri="{FF2B5EF4-FFF2-40B4-BE49-F238E27FC236}">
                <a16:creationId xmlns:a16="http://schemas.microsoft.com/office/drawing/2014/main" id="{5B4BCC8E-34A4-43E9-B94F-ADD72F1317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0660"/>
            <a:ext cx="8229600" cy="3765042"/>
          </a:xfr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68722F-6D70-491C-82E7-C0D45D91C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204453: Pattern Recognition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7C7286-8DD2-4D44-BD03-108F7A48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1DCBBE1-314B-45E7-A14D-E54A756E973C}" type="slidenum">
              <a:rPr lang="th-TH" smtClean="0"/>
              <a:pPr>
                <a:spcAft>
                  <a:spcPts val="600"/>
                </a:spcAft>
              </a:pPr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7601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5EEC6-D4E3-4460-B9E4-430C3410B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Ordinal Feature</a:t>
            </a:r>
          </a:p>
        </p:txBody>
      </p:sp>
      <p:pic>
        <p:nvPicPr>
          <p:cNvPr id="7" name="Content Placeholder 6" descr="Table&#10;&#10;Description automatically generated">
            <a:extLst>
              <a:ext uri="{FF2B5EF4-FFF2-40B4-BE49-F238E27FC236}">
                <a16:creationId xmlns:a16="http://schemas.microsoft.com/office/drawing/2014/main" id="{44B98698-2CE9-44E8-A077-32D140141D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21808"/>
            <a:ext cx="8229600" cy="3682746"/>
          </a:xfr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C295F4-42B5-4803-A526-801A173A4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204453: Pattern Recognition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EC385-F8C7-49FA-A45D-959D7B335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1DCBBE1-314B-45E7-A14D-E54A756E973C}" type="slidenum">
              <a:rPr lang="th-TH" smtClean="0"/>
              <a:pPr>
                <a:spcAft>
                  <a:spcPts val="600"/>
                </a:spcAft>
              </a:pPr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7437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Decision Tree Components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/>
              <a:t>Internal Node</a:t>
            </a:r>
          </a:p>
          <a:p>
            <a:r>
              <a:rPr lang="en-US" dirty="0"/>
              <a:t>Root</a:t>
            </a:r>
          </a:p>
          <a:p>
            <a:r>
              <a:rPr lang="en-US" dirty="0"/>
              <a:t>Leaf Node</a:t>
            </a:r>
          </a:p>
          <a:p>
            <a:r>
              <a:rPr lang="en-US" dirty="0"/>
              <a:t>Branch</a:t>
            </a:r>
          </a:p>
          <a:p>
            <a:pPr lvl="1"/>
            <a:r>
              <a:rPr lang="en-US" dirty="0"/>
              <a:t>Mutually Distinct</a:t>
            </a:r>
          </a:p>
          <a:p>
            <a:pPr lvl="1"/>
            <a:r>
              <a:rPr lang="en-US" dirty="0"/>
              <a:t>Collectively Exhaustive</a:t>
            </a:r>
          </a:p>
        </p:txBody>
      </p:sp>
      <p:pic>
        <p:nvPicPr>
          <p:cNvPr id="5" name="Picture 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81DE1FA-C5F3-4D5F-8B61-1E65440F8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41733"/>
            <a:ext cx="4038600" cy="3842896"/>
          </a:xfrm>
          <a:prstGeom prst="rect">
            <a:avLst/>
          </a:prstGeom>
          <a:noFill/>
        </p:spPr>
      </p:pic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204453: Pattern Recognition</a:t>
            </a: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1DCBBE1-314B-45E7-A14D-E54A756E973C}" type="slidenum">
              <a:rPr lang="th-TH" smtClean="0"/>
              <a:pPr>
                <a:spcAft>
                  <a:spcPts val="600"/>
                </a:spcAft>
              </a:pPr>
              <a:t>8</a:t>
            </a:fld>
            <a:endParaRPr lang="th-TH"/>
          </a:p>
        </p:txBody>
      </p:sp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id="{6B8118AB-87E5-4B26-AB65-D5419CBBED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4549455"/>
            <a:ext cx="3423973" cy="157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08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F91F928-81D2-4980-909C-52DC42D11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Example of Decision Tree</a:t>
            </a:r>
          </a:p>
        </p:txBody>
      </p:sp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1EB6B33E-76C7-471C-A7F4-FFA2CB7502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4346"/>
            <a:ext cx="8229600" cy="4217670"/>
          </a:xfrm>
          <a:noFill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16C67-13BE-44F7-A12E-E68794602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204453: Pattern Recognition</a:t>
            </a: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7C913-1153-4131-8B31-C9F8DCBE8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1DCBBE1-314B-45E7-A14D-E54A756E973C}" type="slidenum">
              <a:rPr lang="th-TH" smtClean="0"/>
              <a:pPr>
                <a:spcAft>
                  <a:spcPts val="600"/>
                </a:spcAft>
              </a:pPr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4447918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สำนักงา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สำนักงา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สำนักงา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25353</TotalTime>
  <Words>1512</Words>
  <Application>Microsoft Office PowerPoint</Application>
  <PresentationFormat>On-screen Show (4:3)</PresentationFormat>
  <Paragraphs>236</Paragraphs>
  <Slides>43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TH Niramit AS</vt:lpstr>
      <vt:lpstr>ชุดรูปแบบของ Office</vt:lpstr>
      <vt:lpstr>Pattern Recognition Decision Tree</vt:lpstr>
      <vt:lpstr>Learning Objectives</vt:lpstr>
      <vt:lpstr>Decision Tree</vt:lpstr>
      <vt:lpstr>Highly Transparent</vt:lpstr>
      <vt:lpstr>Continuous Feature</vt:lpstr>
      <vt:lpstr>Nominal Feature</vt:lpstr>
      <vt:lpstr>Ordinal Feature</vt:lpstr>
      <vt:lpstr>Decision Tree Components</vt:lpstr>
      <vt:lpstr>Example of Decision Tree</vt:lpstr>
      <vt:lpstr>Descriptions of a Set of Animals</vt:lpstr>
      <vt:lpstr>Decision Tree for Classification of Animals</vt:lpstr>
      <vt:lpstr>A set of patterns is associated with each node</vt:lpstr>
      <vt:lpstr>The rule are simple Boolean function and easy to understand</vt:lpstr>
      <vt:lpstr>The tree can be binary or non-binary</vt:lpstr>
      <vt:lpstr>A many-way decision can be converted into a number of yes/no decisions</vt:lpstr>
      <vt:lpstr>Axis-parallel Test x &gt; a0 : Height &gt; 5 ft</vt:lpstr>
      <vt:lpstr>Test on Linear Combination of Features : 0.4 Height + 0.3 Weight &gt; 38</vt:lpstr>
      <vt:lpstr>Test on Non-linear Combination of Features f(x) &gt; 0</vt:lpstr>
      <vt:lpstr>Non-Rectangular Decision Boundary</vt:lpstr>
      <vt:lpstr>Decision Tree Performed on a Non-Rectangular Region</vt:lpstr>
      <vt:lpstr>Construction of Decision Trees</vt:lpstr>
      <vt:lpstr>Classification into two classes:  An illustration</vt:lpstr>
      <vt:lpstr>Impurity</vt:lpstr>
      <vt:lpstr>Entropy Impurity / Information Impurity</vt:lpstr>
      <vt:lpstr>Node Splitting</vt:lpstr>
      <vt:lpstr>Impurity Drop</vt:lpstr>
      <vt:lpstr>Example Training Data Set for Induction of a Decision Tree</vt:lpstr>
      <vt:lpstr>PowerPoint Presentation</vt:lpstr>
      <vt:lpstr>Over-fitting</vt:lpstr>
      <vt:lpstr>PowerPoint Presentation</vt:lpstr>
      <vt:lpstr>Under-fitting</vt:lpstr>
      <vt:lpstr>Over-fitting</vt:lpstr>
      <vt:lpstr>PowerPoint Presentation</vt:lpstr>
      <vt:lpstr>Random Forest</vt:lpstr>
      <vt:lpstr>Random Forest</vt:lpstr>
      <vt:lpstr>Reference</vt:lpstr>
      <vt:lpstr>Logarithm Formula</vt:lpstr>
      <vt:lpstr>LightGBM</vt:lpstr>
      <vt:lpstr>Explains how LightGBM works</vt:lpstr>
      <vt:lpstr>How other boosting algorithm works</vt:lpstr>
      <vt:lpstr>Why Light GBM is gaining extreme popularity?</vt:lpstr>
      <vt:lpstr>PowerPoint Presentation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Pattern Recognition Chapter 5:  Hidden Markov Models</dc:title>
  <dc:creator>Chumphol Bunkhumpornpat</dc:creator>
  <cp:lastModifiedBy>C B</cp:lastModifiedBy>
  <cp:revision>1609</cp:revision>
  <cp:lastPrinted>2023-08-25T05:02:12Z</cp:lastPrinted>
  <dcterms:created xsi:type="dcterms:W3CDTF">2012-04-29T10:21:48Z</dcterms:created>
  <dcterms:modified xsi:type="dcterms:W3CDTF">2023-09-16T06:36:53Z</dcterms:modified>
</cp:coreProperties>
</file>